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ms-office.chartcolorstyle+xml" PartName="/ppt/charts/colors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04">
          <p15:clr>
            <a:srgbClr val="A4A3A4"/>
          </p15:clr>
        </p15:guide>
        <p15:guide id="2" pos="642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2" roundtripDataSignature="AMtx7miUsugbUCNI7ZwouQaCMhuF72xT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04" orient="horz"/>
        <p:guide pos="64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Regular Income</c:v>
                </c:pt>
                <c:pt idx="1">
                  <c:v>Distress in Communities</c:v>
                </c:pt>
                <c:pt idx="2">
                  <c:v>Awareness of Cash Transfers</c:v>
                </c:pt>
                <c:pt idx="3">
                  <c:v>Access to the Public Distribution System </c:v>
                </c:pt>
                <c:pt idx="4">
                  <c:v>NGO Relief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</c:v>
                </c:pt>
                <c:pt idx="1">
                  <c:v>44</c:v>
                </c:pt>
                <c:pt idx="2">
                  <c:v>6</c:v>
                </c:pt>
                <c:pt idx="3">
                  <c:v>66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D4-2146-843B-EB5507CD5D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Regular Income</c:v>
                </c:pt>
                <c:pt idx="1">
                  <c:v>Distress in Communities</c:v>
                </c:pt>
                <c:pt idx="2">
                  <c:v>Awareness of Cash Transfers</c:v>
                </c:pt>
                <c:pt idx="3">
                  <c:v>Access to the Public Distribution System </c:v>
                </c:pt>
                <c:pt idx="4">
                  <c:v>NGO Relief 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76</c:v>
                </c:pt>
                <c:pt idx="1">
                  <c:v>66</c:v>
                </c:pt>
                <c:pt idx="2">
                  <c:v>94</c:v>
                </c:pt>
                <c:pt idx="3">
                  <c:v>34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D4-2146-843B-EB5507CD5D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774858287"/>
        <c:axId val="1774859919"/>
      </c:barChart>
      <c:catAx>
        <c:axId val="17748582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774859919"/>
        <c:crosses val="autoZero"/>
        <c:auto val="1"/>
        <c:lblAlgn val="ctr"/>
        <c:lblOffset val="100"/>
        <c:noMultiLvlLbl val="0"/>
      </c:catAx>
      <c:valAx>
        <c:axId val="1774859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77485828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Basier Square" pitchFamily="2" charset="77"/>
                <a:ea typeface="+mn-ea"/>
                <a:cs typeface="+mn-cs"/>
              </a:defRPr>
            </a:pPr>
            <a:r>
              <a:rPr lang="en-US">
                <a:latin typeface="Basier Square" pitchFamily="2" charset="77"/>
              </a:rPr>
              <a:t>Cases filed in Labour Court March 2020-April 2021</a:t>
            </a:r>
          </a:p>
        </c:rich>
      </c:tx>
      <c:layout>
        <c:manualLayout>
          <c:xMode val="edge"/>
          <c:yMode val="edge"/>
          <c:x val="4.4655559359427898E-3"/>
          <c:y val="0.22765411466542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Basier Square" pitchFamily="2" charset="77"/>
              <a:ea typeface="+mn-ea"/>
              <a:cs typeface="+mn-cs"/>
            </a:defRPr>
          </a:pPr>
          <a:endParaRPr lang="en-DE"/>
        </a:p>
      </c:txPr>
    </c:title>
    <c:autoTitleDeleted val="0"/>
    <c:plotArea>
      <c:layout>
        <c:manualLayout>
          <c:layoutTarget val="inner"/>
          <c:xMode val="edge"/>
          <c:yMode val="edge"/>
          <c:x val="0.65146135265700478"/>
          <c:y val="0.15770896216290253"/>
          <c:w val="0.34853864734299517"/>
          <c:h val="0.8422910378370974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8E9-0640-B11B-5FAA9140D507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8E9-0640-B11B-5FAA9140D507}"/>
              </c:ext>
            </c:extLst>
          </c:dPt>
          <c:dPt>
            <c:idx val="2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78E9-0640-B11B-5FAA9140D507}"/>
              </c:ext>
            </c:extLst>
          </c:dPt>
          <c:dLbls>
            <c:dLbl>
              <c:idx val="0"/>
              <c:layout>
                <c:manualLayout>
                  <c:x val="-8.1899844041234154E-2"/>
                  <c:y val="0.13377701295555527"/>
                </c:manualLayout>
              </c:layout>
              <c:tx>
                <c:rich>
                  <a:bodyPr/>
                  <a:lstStyle/>
                  <a:p>
                    <a:fld id="{0F580266-357C-5A4D-ADDF-3B869D79FEC5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66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8E9-0640-B11B-5FAA9140D50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7750EF9-C4E3-F147-91D6-E2AF53FFE059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6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8E9-0640-B11B-5FAA9140D507}"/>
                </c:ext>
              </c:extLst>
            </c:dLbl>
            <c:dLbl>
              <c:idx val="2"/>
              <c:layout>
                <c:manualLayout>
                  <c:x val="0.16211618928068774"/>
                  <c:y val="-7.8387613189322455E-2"/>
                </c:manualLayout>
              </c:layout>
              <c:tx>
                <c:rich>
                  <a:bodyPr/>
                  <a:lstStyle/>
                  <a:p>
                    <a:fld id="{D1C1808C-D2FC-704C-99DD-EEE235122976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150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8E9-0640-B11B-5FAA9140D5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Basier Square" pitchFamily="2" charset="77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other</c:v>
                </c:pt>
                <c:pt idx="1">
                  <c:v>retrenchment</c:v>
                </c:pt>
                <c:pt idx="2">
                  <c:v>payment related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66</c:v>
                </c:pt>
                <c:pt idx="1">
                  <c:v>6</c:v>
                </c:pt>
                <c:pt idx="2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E9-0640-B11B-5FAA9140D50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9174" y="498766"/>
            <a:ext cx="9302447" cy="491687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930687" y="5596235"/>
            <a:ext cx="10249929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DE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Labour reforms in times of crisis – The Wage Code (2019) in India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DE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Catharina Hänsel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DE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Scuola Normale Superiore and University of Göttingen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" name="Google Shape;86;p1"/>
          <p:cNvCxnSpPr/>
          <p:nvPr/>
        </p:nvCxnSpPr>
        <p:spPr>
          <a:xfrm>
            <a:off x="0" y="0"/>
            <a:ext cx="0" cy="68580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" name="Google Shape;87;p1"/>
          <p:cNvCxnSpPr/>
          <p:nvPr/>
        </p:nvCxnSpPr>
        <p:spPr>
          <a:xfrm>
            <a:off x="12192000" y="0"/>
            <a:ext cx="0" cy="68580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" name="Google Shape;88;p1"/>
          <p:cNvCxnSpPr/>
          <p:nvPr/>
        </p:nvCxnSpPr>
        <p:spPr>
          <a:xfrm>
            <a:off x="-76200" y="11195"/>
            <a:ext cx="12344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" name="Google Shape;89;p1"/>
          <p:cNvCxnSpPr/>
          <p:nvPr/>
        </p:nvCxnSpPr>
        <p:spPr>
          <a:xfrm>
            <a:off x="-76200" y="6846805"/>
            <a:ext cx="12344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4236547" y="852992"/>
            <a:ext cx="4580042" cy="474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DE" sz="2400">
                <a:latin typeface="Arial"/>
                <a:ea typeface="Arial"/>
                <a:cs typeface="Arial"/>
                <a:sym typeface="Arial"/>
              </a:rPr>
              <a:t>1. Labour Laws - Chronology </a:t>
            </a:r>
            <a:endParaRPr/>
          </a:p>
        </p:txBody>
      </p:sp>
      <p:cxnSp>
        <p:nvCxnSpPr>
          <p:cNvPr id="95" name="Google Shape;95;p2"/>
          <p:cNvCxnSpPr/>
          <p:nvPr/>
        </p:nvCxnSpPr>
        <p:spPr>
          <a:xfrm>
            <a:off x="1015176" y="3216563"/>
            <a:ext cx="10602686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96" name="Google Shape;96;p2"/>
          <p:cNvSpPr txBox="1"/>
          <p:nvPr/>
        </p:nvSpPr>
        <p:spPr>
          <a:xfrm>
            <a:off x="546227" y="3384035"/>
            <a:ext cx="108728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D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August 2019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D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Code on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D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Wages </a:t>
            </a: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3623384" y="3384035"/>
            <a:ext cx="132132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D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August, 2020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D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Security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D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Code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1967786" y="3384035"/>
            <a:ext cx="132132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D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March 23, 2020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D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lockdown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D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begins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5278982" y="3384035"/>
            <a:ext cx="12475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D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October, 2020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D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Nation-wide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D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 Strike 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6860842" y="3384035"/>
            <a:ext cx="145191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D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April, 2021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D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 lockdown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D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begins 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10433224" y="3384035"/>
            <a:ext cx="145191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D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June 09, 2021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D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 ruling on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D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Migrant Workers’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D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Security  </a:t>
            </a:r>
            <a:endParaRPr/>
          </a:p>
        </p:txBody>
      </p:sp>
      <p:cxnSp>
        <p:nvCxnSpPr>
          <p:cNvPr id="102" name="Google Shape;102;p2"/>
          <p:cNvCxnSpPr/>
          <p:nvPr/>
        </p:nvCxnSpPr>
        <p:spPr>
          <a:xfrm>
            <a:off x="0" y="0"/>
            <a:ext cx="0" cy="68580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" name="Google Shape;103;p2"/>
          <p:cNvCxnSpPr/>
          <p:nvPr/>
        </p:nvCxnSpPr>
        <p:spPr>
          <a:xfrm>
            <a:off x="12192000" y="0"/>
            <a:ext cx="0" cy="68580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" name="Google Shape;104;p2"/>
          <p:cNvCxnSpPr/>
          <p:nvPr/>
        </p:nvCxnSpPr>
        <p:spPr>
          <a:xfrm>
            <a:off x="-76200" y="11195"/>
            <a:ext cx="12344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" name="Google Shape;105;p2"/>
          <p:cNvCxnSpPr/>
          <p:nvPr/>
        </p:nvCxnSpPr>
        <p:spPr>
          <a:xfrm>
            <a:off x="-76200" y="6846805"/>
            <a:ext cx="12344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6" name="Google Shape;106;p2"/>
          <p:cNvSpPr/>
          <p:nvPr/>
        </p:nvSpPr>
        <p:spPr>
          <a:xfrm rot="-2659075">
            <a:off x="931345" y="3084244"/>
            <a:ext cx="265471" cy="266400"/>
          </a:xfrm>
          <a:prstGeom prst="star4">
            <a:avLst>
              <a:gd fmla="val 125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 rot="-2659075">
            <a:off x="2658967" y="3084244"/>
            <a:ext cx="265471" cy="266400"/>
          </a:xfrm>
          <a:prstGeom prst="star4">
            <a:avLst>
              <a:gd fmla="val 125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 rot="-2659075">
            <a:off x="4386589" y="3079497"/>
            <a:ext cx="265471" cy="266400"/>
          </a:xfrm>
          <a:prstGeom prst="star4">
            <a:avLst>
              <a:gd fmla="val 125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 rot="-2659075">
            <a:off x="6114211" y="3085654"/>
            <a:ext cx="265471" cy="266400"/>
          </a:xfrm>
          <a:prstGeom prst="star4">
            <a:avLst>
              <a:gd fmla="val 125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 rot="-2659075">
            <a:off x="11297077" y="3099786"/>
            <a:ext cx="265471" cy="266400"/>
          </a:xfrm>
          <a:prstGeom prst="star4">
            <a:avLst>
              <a:gd fmla="val 125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 rot="-2659075">
            <a:off x="7841833" y="3099787"/>
            <a:ext cx="265471" cy="266400"/>
          </a:xfrm>
          <a:prstGeom prst="star4">
            <a:avLst>
              <a:gd fmla="val 125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 rot="-2659075">
            <a:off x="9569455" y="3086358"/>
            <a:ext cx="265471" cy="266400"/>
          </a:xfrm>
          <a:prstGeom prst="star4">
            <a:avLst>
              <a:gd fmla="val 125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8647034" y="3384035"/>
            <a:ext cx="145191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D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14, 2021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D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ILO raising “deep concern” about the labour code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>
            <p:ph type="title"/>
          </p:nvPr>
        </p:nvSpPr>
        <p:spPr>
          <a:xfrm>
            <a:off x="928695" y="265969"/>
            <a:ext cx="5476870" cy="928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DE" sz="2000">
                <a:latin typeface="Arial"/>
                <a:ea typeface="Arial"/>
                <a:cs typeface="Arial"/>
                <a:sym typeface="Arial"/>
              </a:rPr>
              <a:t>2. Shop floor - The Narol textile industry </a:t>
            </a:r>
            <a:endParaRPr/>
          </a:p>
        </p:txBody>
      </p:sp>
      <p:sp>
        <p:nvSpPr>
          <p:cNvPr id="119" name="Google Shape;119;p3"/>
          <p:cNvSpPr/>
          <p:nvPr/>
        </p:nvSpPr>
        <p:spPr>
          <a:xfrm>
            <a:off x="1028384" y="1575593"/>
            <a:ext cx="5362576" cy="1325563"/>
          </a:xfrm>
          <a:prstGeom prst="flowChartExtra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D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Number of factory units: 5000</a:t>
            </a: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1028384" y="3013870"/>
            <a:ext cx="5362576" cy="1000125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D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Average workers employed: 5-250</a:t>
            </a: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1028384" y="4126709"/>
            <a:ext cx="5362576" cy="100012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D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Average women’s income: Rs. 4,500-5,500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D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Average men’s income: Rs. 8,000-10,000</a:t>
            </a: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1028384" y="5239548"/>
            <a:ext cx="5362576" cy="1000125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D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„flexible“ 12h shifts 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3" name="Google Shape;123;p3"/>
          <p:cNvCxnSpPr/>
          <p:nvPr/>
        </p:nvCxnSpPr>
        <p:spPr>
          <a:xfrm>
            <a:off x="0" y="0"/>
            <a:ext cx="0" cy="68580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3"/>
          <p:cNvCxnSpPr/>
          <p:nvPr/>
        </p:nvCxnSpPr>
        <p:spPr>
          <a:xfrm>
            <a:off x="12192000" y="0"/>
            <a:ext cx="0" cy="68580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3"/>
          <p:cNvCxnSpPr/>
          <p:nvPr/>
        </p:nvCxnSpPr>
        <p:spPr>
          <a:xfrm>
            <a:off x="-76200" y="11195"/>
            <a:ext cx="12344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p3"/>
          <p:cNvCxnSpPr/>
          <p:nvPr/>
        </p:nvCxnSpPr>
        <p:spPr>
          <a:xfrm>
            <a:off x="-76200" y="6846805"/>
            <a:ext cx="12344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" name="Google Shape;127;p3"/>
          <p:cNvPicPr preferRelativeResize="0"/>
          <p:nvPr/>
        </p:nvPicPr>
        <p:blipFill rotWithShape="1">
          <a:blip r:embed="rId3">
            <a:alphaModFix/>
          </a:blip>
          <a:srcRect b="2559" l="3859" r="0" t="16610"/>
          <a:stretch/>
        </p:blipFill>
        <p:spPr>
          <a:xfrm>
            <a:off x="7027528" y="2650733"/>
            <a:ext cx="4068493" cy="358893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/>
          <p:nvPr/>
        </p:nvSpPr>
        <p:spPr>
          <a:xfrm>
            <a:off x="6863058" y="1054783"/>
            <a:ext cx="4400247" cy="147193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DE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 for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DE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Domestic Market 85-90%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DE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 Market 10-15%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960" y="258417"/>
            <a:ext cx="7688427" cy="553216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"/>
          <p:cNvSpPr txBox="1"/>
          <p:nvPr/>
        </p:nvSpPr>
        <p:spPr>
          <a:xfrm>
            <a:off x="594961" y="6072634"/>
            <a:ext cx="63264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Textile Production in Narol (stitching unit), October 2021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" name="Google Shape;139;p5"/>
          <p:cNvGraphicFramePr/>
          <p:nvPr/>
        </p:nvGraphicFramePr>
        <p:xfrm>
          <a:off x="2762052" y="1520284"/>
          <a:ext cx="6975764" cy="3817433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40" name="Google Shape;140;p5"/>
          <p:cNvSpPr txBox="1"/>
          <p:nvPr/>
        </p:nvSpPr>
        <p:spPr>
          <a:xfrm>
            <a:off x="2026946" y="852556"/>
            <a:ext cx="1064418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3a. Household reproduction: access to government relief during the crisis </a:t>
            </a:r>
            <a:endParaRPr/>
          </a:p>
        </p:txBody>
      </p:sp>
      <p:cxnSp>
        <p:nvCxnSpPr>
          <p:cNvPr id="141" name="Google Shape;141;p5"/>
          <p:cNvCxnSpPr/>
          <p:nvPr/>
        </p:nvCxnSpPr>
        <p:spPr>
          <a:xfrm>
            <a:off x="0" y="0"/>
            <a:ext cx="0" cy="68580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" name="Google Shape;142;p5"/>
          <p:cNvCxnSpPr/>
          <p:nvPr/>
        </p:nvCxnSpPr>
        <p:spPr>
          <a:xfrm>
            <a:off x="12192000" y="0"/>
            <a:ext cx="0" cy="68580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" name="Google Shape;143;p5"/>
          <p:cNvCxnSpPr/>
          <p:nvPr/>
        </p:nvCxnSpPr>
        <p:spPr>
          <a:xfrm>
            <a:off x="0" y="11194"/>
            <a:ext cx="12344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" name="Google Shape;144;p5"/>
          <p:cNvCxnSpPr/>
          <p:nvPr/>
        </p:nvCxnSpPr>
        <p:spPr>
          <a:xfrm>
            <a:off x="-76200" y="6846805"/>
            <a:ext cx="12344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5" name="Google Shape;145;p5"/>
          <p:cNvSpPr txBox="1"/>
          <p:nvPr/>
        </p:nvSpPr>
        <p:spPr>
          <a:xfrm>
            <a:off x="3030070" y="1520283"/>
            <a:ext cx="3818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/>
          </a:p>
        </p:txBody>
      </p:sp>
      <p:sp>
        <p:nvSpPr>
          <p:cNvPr id="146" name="Google Shape;146;p5"/>
          <p:cNvSpPr txBox="1"/>
          <p:nvPr/>
        </p:nvSpPr>
        <p:spPr>
          <a:xfrm>
            <a:off x="5646057" y="5588000"/>
            <a:ext cx="8002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N=400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/>
          <p:nvPr>
            <p:ph type="title"/>
          </p:nvPr>
        </p:nvSpPr>
        <p:spPr>
          <a:xfrm>
            <a:off x="1912433" y="424306"/>
            <a:ext cx="1158716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DE" sz="2400">
                <a:latin typeface="Arial"/>
                <a:ea typeface="Arial"/>
                <a:cs typeface="Arial"/>
                <a:sym typeface="Arial"/>
              </a:rPr>
              <a:t>3b. Support in accessing outstanding wage payments</a:t>
            </a:r>
            <a:endParaRPr/>
          </a:p>
        </p:txBody>
      </p:sp>
      <p:graphicFrame>
        <p:nvGraphicFramePr>
          <p:cNvPr id="152" name="Google Shape;152;p6"/>
          <p:cNvGraphicFramePr/>
          <p:nvPr/>
        </p:nvGraphicFramePr>
        <p:xfrm>
          <a:off x="838200" y="1398998"/>
          <a:ext cx="10515600" cy="4351338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53" name="Google Shape;153;p6"/>
          <p:cNvSpPr txBox="1"/>
          <p:nvPr/>
        </p:nvSpPr>
        <p:spPr>
          <a:xfrm>
            <a:off x="1568380" y="3761304"/>
            <a:ext cx="48812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 amount of wages claimed: Rs. 946576</a:t>
            </a:r>
            <a:endParaRPr/>
          </a:p>
        </p:txBody>
      </p:sp>
      <p:sp>
        <p:nvSpPr>
          <p:cNvPr id="154" name="Google Shape;154;p6"/>
          <p:cNvSpPr txBox="1"/>
          <p:nvPr/>
        </p:nvSpPr>
        <p:spPr>
          <a:xfrm>
            <a:off x="1568380" y="3059668"/>
            <a:ext cx="41699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 of which actually processed - 92</a:t>
            </a:r>
            <a:endParaRPr/>
          </a:p>
        </p:txBody>
      </p:sp>
      <p:cxnSp>
        <p:nvCxnSpPr>
          <p:cNvPr id="155" name="Google Shape;155;p6"/>
          <p:cNvCxnSpPr/>
          <p:nvPr/>
        </p:nvCxnSpPr>
        <p:spPr>
          <a:xfrm>
            <a:off x="1568380" y="4124525"/>
            <a:ext cx="488531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6" name="Google Shape;156;p6"/>
          <p:cNvCxnSpPr/>
          <p:nvPr/>
        </p:nvCxnSpPr>
        <p:spPr>
          <a:xfrm flipH="1" rot="10800000">
            <a:off x="1568380" y="3426303"/>
            <a:ext cx="4885317" cy="269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7" name="Google Shape;157;p6"/>
          <p:cNvCxnSpPr/>
          <p:nvPr/>
        </p:nvCxnSpPr>
        <p:spPr>
          <a:xfrm>
            <a:off x="0" y="0"/>
            <a:ext cx="0" cy="68580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8" name="Google Shape;158;p6"/>
          <p:cNvCxnSpPr/>
          <p:nvPr/>
        </p:nvCxnSpPr>
        <p:spPr>
          <a:xfrm>
            <a:off x="12192000" y="0"/>
            <a:ext cx="0" cy="68580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" name="Google Shape;159;p6"/>
          <p:cNvCxnSpPr/>
          <p:nvPr/>
        </p:nvCxnSpPr>
        <p:spPr>
          <a:xfrm>
            <a:off x="-76200" y="11195"/>
            <a:ext cx="12344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0" name="Google Shape;160;p6"/>
          <p:cNvCxnSpPr/>
          <p:nvPr/>
        </p:nvCxnSpPr>
        <p:spPr>
          <a:xfrm>
            <a:off x="-76200" y="6846805"/>
            <a:ext cx="12344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2021-09-11T14:08:32Z</dcterms:created>
  <dc:creator>Microsoft Office User</dc:creator>
</cp:coreProperties>
</file>