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4ABC-5089-4173-B21A-BD0D68725554}" type="datetimeFigureOut">
              <a:rPr lang="pt-PT" smtClean="0"/>
              <a:t>22/11/2021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A4A05-CED4-40E1-B3B8-149E5E9AE6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64657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6C5E2-1846-4041-898E-0F08BD6B524D}" type="datetimeFigureOut">
              <a:rPr lang="pt-PT" smtClean="0"/>
              <a:t>22/11/2021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26DCD-61D3-43B8-82AD-5EE1064B2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0832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60"/>
            <a:ext cx="7772400" cy="205231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240" y="5030902"/>
            <a:ext cx="6858000" cy="65869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33" y="233679"/>
            <a:ext cx="2838007" cy="9460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126" y="159853"/>
            <a:ext cx="2974821" cy="94517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530965"/>
            <a:ext cx="9144000" cy="360381"/>
          </a:xfrm>
          <a:prstGeom prst="rect">
            <a:avLst/>
          </a:prstGeom>
          <a:solidFill>
            <a:srgbClr val="0030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88044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This communication is financially supported by national funds through FCT – Foundation for Science and Technology, IP, within the Project  UIDB/04859/2020</a:t>
            </a:r>
            <a:endParaRPr lang="pt-PT" sz="1050" b="1" dirty="0">
              <a:solidFill>
                <a:schemeClr val="bg1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396" y="8087"/>
            <a:ext cx="2299208" cy="139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3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399-EC5E-471E-89BD-AA15442E2D3D}" type="datetime1">
              <a:rPr lang="en-US" smtClean="0"/>
              <a:t>11/22/2021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F06D-68E8-457E-93EF-2D830107FC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722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ED4E-B1FC-44F8-99FD-EA75BE60AD95}" type="datetime1">
              <a:rPr lang="en-US" smtClean="0"/>
              <a:t>11/22/2021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F06D-68E8-457E-93EF-2D830107FC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133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93" y="6421410"/>
            <a:ext cx="1090487" cy="3635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246" y="6385103"/>
            <a:ext cx="1258394" cy="399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227" y="6319585"/>
            <a:ext cx="873546" cy="53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8749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56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143C-D686-4661-AFCC-DD35925F06EE}" type="datetime1">
              <a:rPr lang="en-US" smtClean="0"/>
              <a:t>11/22/2021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F06D-68E8-457E-93EF-2D830107FC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864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1600-C746-4FF6-BC0B-E1D043794E85}" type="datetime1">
              <a:rPr lang="en-US" smtClean="0"/>
              <a:t>11/22/2021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F06D-68E8-457E-93EF-2D830107FC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503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8DA6-4B20-4F59-90A5-92450C6AF36D}" type="datetime1">
              <a:rPr lang="en-US" smtClean="0"/>
              <a:t>11/22/2021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F06D-68E8-457E-93EF-2D830107FC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650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19F6-3252-4217-A280-02A554E68C11}" type="datetime1">
              <a:rPr lang="en-US" smtClean="0"/>
              <a:t>11/22/2021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F06D-68E8-457E-93EF-2D830107FC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847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E9C-356A-45CA-8984-05FF512149AE}" type="datetime1">
              <a:rPr lang="en-US" smtClean="0"/>
              <a:t>11/22/2021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F06D-68E8-457E-93EF-2D830107FC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532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DA7E-E61E-44E0-BE31-984D1ACBB2F4}" type="datetime1">
              <a:rPr lang="en-US" smtClean="0"/>
              <a:t>11/22/2021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F06D-68E8-457E-93EF-2D830107FC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458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9B4D2-B12C-4F9D-99C5-17DAA4C9414E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6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Challenges to employee representation in the 21</a:t>
            </a:r>
            <a:r>
              <a:rPr lang="en-US" b="1" baseline="30000" dirty="0"/>
              <a:t>st</a:t>
            </a:r>
            <a:r>
              <a:rPr lang="en-US" b="1" dirty="0"/>
              <a:t> century</a:t>
            </a:r>
            <a:endParaRPr lang="pt-PT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240" y="5030902"/>
            <a:ext cx="6964680" cy="973658"/>
          </a:xfrm>
        </p:spPr>
        <p:txBody>
          <a:bodyPr>
            <a:normAutofit/>
          </a:bodyPr>
          <a:lstStyle/>
          <a:p>
            <a:r>
              <a:rPr lang="pt-PT" dirty="0" err="1"/>
              <a:t>Work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its</a:t>
            </a:r>
            <a:r>
              <a:rPr lang="pt-PT" dirty="0"/>
              <a:t> </a:t>
            </a:r>
            <a:r>
              <a:rPr lang="pt-PT" dirty="0" err="1"/>
              <a:t>value</a:t>
            </a:r>
            <a:r>
              <a:rPr lang="pt-PT" dirty="0"/>
              <a:t> – International Conference</a:t>
            </a:r>
          </a:p>
          <a:p>
            <a:r>
              <a:rPr lang="pt-PT" dirty="0"/>
              <a:t>Bergamo, </a:t>
            </a:r>
            <a:r>
              <a:rPr lang="pt-PT" dirty="0" err="1"/>
              <a:t>November</a:t>
            </a:r>
            <a:r>
              <a:rPr lang="pt-PT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4090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1286"/>
            <a:ext cx="7886700" cy="1325563"/>
          </a:xfrm>
        </p:spPr>
        <p:txBody>
          <a:bodyPr/>
          <a:lstStyle/>
          <a:p>
            <a:pPr algn="ctr"/>
            <a:r>
              <a:rPr lang="pt-PT" b="1" dirty="0" err="1"/>
              <a:t>Trade</a:t>
            </a:r>
            <a:r>
              <a:rPr lang="pt-PT" b="1" dirty="0"/>
              <a:t> </a:t>
            </a:r>
            <a:r>
              <a:rPr lang="pt-PT" b="1" dirty="0" err="1"/>
              <a:t>union</a:t>
            </a:r>
            <a:r>
              <a:rPr lang="pt-PT" b="1" dirty="0"/>
              <a:t> </a:t>
            </a:r>
            <a:r>
              <a:rPr lang="pt-PT" b="1" dirty="0" err="1"/>
              <a:t>representation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90" y="1351280"/>
            <a:ext cx="8139430" cy="49885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PT" dirty="0" err="1"/>
              <a:t>Current</a:t>
            </a:r>
            <a:r>
              <a:rPr lang="pt-PT" dirty="0"/>
              <a:t> </a:t>
            </a:r>
            <a:r>
              <a:rPr lang="pt-PT" dirty="0" err="1"/>
              <a:t>challenges</a:t>
            </a:r>
            <a:r>
              <a:rPr lang="pt-PT" dirty="0"/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dirty="0"/>
              <a:t>	- </a:t>
            </a:r>
            <a:r>
              <a:rPr lang="pt-PT" dirty="0" err="1"/>
              <a:t>new</a:t>
            </a:r>
            <a:r>
              <a:rPr lang="pt-PT" dirty="0"/>
              <a:t> </a:t>
            </a:r>
            <a:r>
              <a:rPr lang="pt-PT" dirty="0" err="1"/>
              <a:t>kinds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employees</a:t>
            </a:r>
            <a:r>
              <a:rPr lang="pt-PT" dirty="0"/>
              <a:t> (</a:t>
            </a:r>
            <a:r>
              <a:rPr lang="pt-PT" dirty="0" err="1"/>
              <a:t>women</a:t>
            </a:r>
            <a:r>
              <a:rPr lang="pt-PT" dirty="0"/>
              <a:t>, </a:t>
            </a:r>
            <a:r>
              <a:rPr lang="pt-PT" dirty="0" err="1"/>
              <a:t>minorities</a:t>
            </a:r>
            <a:r>
              <a:rPr lang="pt-PT" dirty="0"/>
              <a:t>, part-time </a:t>
            </a:r>
            <a:r>
              <a:rPr lang="pt-PT" dirty="0" err="1"/>
              <a:t>employees</a:t>
            </a:r>
            <a:r>
              <a:rPr lang="pt-PT" dirty="0"/>
              <a:t>…)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dirty="0"/>
              <a:t>	- </a:t>
            </a:r>
            <a:r>
              <a:rPr lang="pt-PT" dirty="0" err="1"/>
              <a:t>changes</a:t>
            </a:r>
            <a:r>
              <a:rPr lang="pt-PT" dirty="0"/>
              <a:t> to </a:t>
            </a:r>
            <a:r>
              <a:rPr lang="pt-PT" dirty="0" err="1"/>
              <a:t>societal</a:t>
            </a:r>
            <a:r>
              <a:rPr lang="pt-PT" dirty="0"/>
              <a:t> </a:t>
            </a:r>
            <a:r>
              <a:rPr lang="pt-PT" dirty="0" err="1"/>
              <a:t>values</a:t>
            </a:r>
            <a:r>
              <a:rPr lang="pt-PT" dirty="0"/>
              <a:t> (</a:t>
            </a:r>
            <a:r>
              <a:rPr lang="pt-PT" dirty="0" err="1"/>
              <a:t>growing</a:t>
            </a:r>
            <a:r>
              <a:rPr lang="pt-PT" dirty="0"/>
              <a:t> </a:t>
            </a:r>
            <a:r>
              <a:rPr lang="pt-PT" dirty="0" err="1"/>
              <a:t>individualism</a:t>
            </a:r>
            <a:r>
              <a:rPr lang="pt-PT" dirty="0"/>
              <a:t>, </a:t>
            </a:r>
            <a:r>
              <a:rPr lang="pt-PT" dirty="0" err="1"/>
              <a:t>erosion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social </a:t>
            </a:r>
            <a:r>
              <a:rPr lang="pt-PT" dirty="0" err="1"/>
              <a:t>ties</a:t>
            </a:r>
            <a:r>
              <a:rPr lang="pt-PT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dirty="0"/>
              <a:t>	- </a:t>
            </a:r>
            <a:r>
              <a:rPr lang="pt-PT" dirty="0" err="1"/>
              <a:t>platform</a:t>
            </a:r>
            <a:r>
              <a:rPr lang="pt-PT" dirty="0"/>
              <a:t> </a:t>
            </a:r>
            <a:r>
              <a:rPr lang="pt-PT" dirty="0" err="1"/>
              <a:t>work</a:t>
            </a:r>
            <a:endParaRPr lang="pt-PT" dirty="0"/>
          </a:p>
          <a:p>
            <a:pPr marL="0" indent="0">
              <a:lnSpc>
                <a:spcPct val="150000"/>
              </a:lnSpc>
              <a:buNone/>
            </a:pPr>
            <a:r>
              <a:rPr lang="pt-PT" dirty="0"/>
              <a:t>	- COVID-19 </a:t>
            </a:r>
            <a:r>
              <a:rPr lang="pt-PT" dirty="0" err="1"/>
              <a:t>pandemic</a:t>
            </a:r>
            <a:endParaRPr lang="pt-PT" dirty="0"/>
          </a:p>
          <a:p>
            <a:pPr marL="0" indent="0">
              <a:lnSpc>
                <a:spcPct val="150000"/>
              </a:lnSpc>
              <a:buNone/>
            </a:pPr>
            <a:r>
              <a:rPr lang="pt-PT" dirty="0"/>
              <a:t>	- </a:t>
            </a:r>
            <a:r>
              <a:rPr lang="pt-PT" dirty="0" err="1"/>
              <a:t>multinational</a:t>
            </a:r>
            <a:r>
              <a:rPr lang="pt-PT" dirty="0"/>
              <a:t> </a:t>
            </a:r>
            <a:r>
              <a:rPr lang="pt-PT" dirty="0" err="1"/>
              <a:t>companies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8968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0486"/>
            <a:ext cx="7886700" cy="1325563"/>
          </a:xfrm>
        </p:spPr>
        <p:txBody>
          <a:bodyPr/>
          <a:lstStyle/>
          <a:p>
            <a:pPr algn="ctr"/>
            <a:r>
              <a:rPr lang="pt-PT" b="1" dirty="0" err="1"/>
              <a:t>Platform</a:t>
            </a:r>
            <a:r>
              <a:rPr lang="pt-PT" b="1" dirty="0"/>
              <a:t> </a:t>
            </a:r>
            <a:r>
              <a:rPr lang="pt-PT" b="1" dirty="0" err="1"/>
              <a:t>work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1120"/>
            <a:ext cx="8047990" cy="495871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pt-PT" sz="2800" dirty="0" err="1"/>
              <a:t>Unclear</a:t>
            </a:r>
            <a:r>
              <a:rPr lang="pt-PT" sz="2800" dirty="0"/>
              <a:t> legal status (</a:t>
            </a:r>
            <a:r>
              <a:rPr lang="pt-PT" sz="2800" dirty="0" err="1"/>
              <a:t>platforms</a:t>
            </a:r>
            <a:r>
              <a:rPr lang="pt-PT" sz="2800" dirty="0"/>
              <a:t> </a:t>
            </a:r>
            <a:r>
              <a:rPr lang="pt-PT" sz="2800" dirty="0" err="1"/>
              <a:t>mostly</a:t>
            </a:r>
            <a:r>
              <a:rPr lang="pt-PT" sz="2800" dirty="0"/>
              <a:t> </a:t>
            </a:r>
            <a:r>
              <a:rPr lang="pt-PT" sz="2800" dirty="0" err="1"/>
              <a:t>consider</a:t>
            </a:r>
            <a:r>
              <a:rPr lang="pt-PT" sz="2800" dirty="0"/>
              <a:t> </a:t>
            </a:r>
            <a:r>
              <a:rPr lang="pt-PT" sz="2800" dirty="0" err="1"/>
              <a:t>them</a:t>
            </a:r>
            <a:r>
              <a:rPr lang="pt-PT" sz="2800" dirty="0"/>
              <a:t> to </a:t>
            </a:r>
            <a:r>
              <a:rPr lang="pt-PT" sz="2800" dirty="0" err="1"/>
              <a:t>be</a:t>
            </a:r>
            <a:r>
              <a:rPr lang="pt-PT" sz="2800" dirty="0"/>
              <a:t> “self-</a:t>
            </a:r>
            <a:r>
              <a:rPr lang="pt-PT" sz="2800" dirty="0" err="1"/>
              <a:t>employed</a:t>
            </a:r>
            <a:r>
              <a:rPr lang="pt-PT" sz="2800" dirty="0"/>
              <a:t>”)</a:t>
            </a:r>
          </a:p>
          <a:p>
            <a:pPr>
              <a:lnSpc>
                <a:spcPct val="150000"/>
              </a:lnSpc>
            </a:pPr>
            <a:endParaRPr lang="pt-PT" sz="2800" dirty="0"/>
          </a:p>
          <a:p>
            <a:pPr marL="0" indent="0">
              <a:lnSpc>
                <a:spcPct val="150000"/>
              </a:lnSpc>
              <a:buNone/>
            </a:pPr>
            <a:r>
              <a:rPr lang="pt-PT" sz="2800" dirty="0"/>
              <a:t>		</a:t>
            </a:r>
            <a:r>
              <a:rPr lang="pt-PT" sz="2800" dirty="0" err="1"/>
              <a:t>Problem</a:t>
            </a:r>
            <a:r>
              <a:rPr lang="pt-PT" sz="2800" dirty="0"/>
              <a:t>: </a:t>
            </a:r>
            <a:r>
              <a:rPr lang="pt-PT" sz="2800" dirty="0" err="1"/>
              <a:t>Submission</a:t>
            </a:r>
            <a:r>
              <a:rPr lang="pt-PT" sz="2800" dirty="0"/>
              <a:t> to antitrust rules</a:t>
            </a:r>
          </a:p>
          <a:p>
            <a:pPr marL="0" indent="0">
              <a:lnSpc>
                <a:spcPct val="150000"/>
              </a:lnSpc>
              <a:buNone/>
            </a:pPr>
            <a:endParaRPr lang="pt-PT" sz="2800" dirty="0"/>
          </a:p>
          <a:p>
            <a:pPr marL="0" indent="0">
              <a:lnSpc>
                <a:spcPct val="150000"/>
              </a:lnSpc>
              <a:buNone/>
            </a:pPr>
            <a:r>
              <a:rPr lang="pt-PT" sz="2800" dirty="0" err="1"/>
              <a:t>However</a:t>
            </a:r>
            <a:endParaRPr lang="pt-PT" sz="2800" dirty="0"/>
          </a:p>
          <a:p>
            <a:pPr>
              <a:lnSpc>
                <a:spcPct val="150000"/>
              </a:lnSpc>
            </a:pPr>
            <a:r>
              <a:rPr lang="pt-PT" sz="2800" dirty="0" err="1"/>
              <a:t>High</a:t>
            </a:r>
            <a:r>
              <a:rPr lang="pt-PT" sz="2800" dirty="0"/>
              <a:t> </a:t>
            </a:r>
            <a:r>
              <a:rPr lang="pt-PT" sz="2800" dirty="0" err="1"/>
              <a:t>degree</a:t>
            </a:r>
            <a:r>
              <a:rPr lang="pt-PT" sz="2800" dirty="0"/>
              <a:t> </a:t>
            </a:r>
            <a:r>
              <a:rPr lang="pt-PT" sz="2800" dirty="0" err="1"/>
              <a:t>of</a:t>
            </a:r>
            <a:r>
              <a:rPr lang="pt-PT" sz="2800" dirty="0"/>
              <a:t> </a:t>
            </a:r>
            <a:r>
              <a:rPr lang="pt-PT" sz="2800" dirty="0" err="1"/>
              <a:t>control</a:t>
            </a:r>
            <a:endParaRPr lang="pt-PT" sz="2800" dirty="0"/>
          </a:p>
          <a:p>
            <a:pPr>
              <a:lnSpc>
                <a:spcPct val="150000"/>
              </a:lnSpc>
            </a:pPr>
            <a:r>
              <a:rPr lang="pt-PT" sz="2800" dirty="0" err="1"/>
              <a:t>Vulnerable</a:t>
            </a:r>
            <a:r>
              <a:rPr lang="pt-PT" sz="2800" dirty="0"/>
              <a:t> </a:t>
            </a:r>
            <a:r>
              <a:rPr lang="pt-PT" sz="2800" dirty="0" err="1"/>
              <a:t>situation</a:t>
            </a:r>
            <a:r>
              <a:rPr lang="pt-PT" sz="2800" dirty="0"/>
              <a:t> (</a:t>
            </a:r>
            <a:r>
              <a:rPr lang="pt-PT" sz="2800" dirty="0" err="1"/>
              <a:t>remuneration</a:t>
            </a:r>
            <a:r>
              <a:rPr lang="pt-PT" sz="2800" dirty="0"/>
              <a:t>, social </a:t>
            </a:r>
            <a:r>
              <a:rPr lang="pt-PT" sz="2800" dirty="0" err="1"/>
              <a:t>security</a:t>
            </a:r>
            <a:r>
              <a:rPr lang="pt-PT" sz="2800" dirty="0"/>
              <a:t>)</a:t>
            </a:r>
          </a:p>
          <a:p>
            <a:pPr>
              <a:lnSpc>
                <a:spcPct val="150000"/>
              </a:lnSpc>
            </a:pPr>
            <a:r>
              <a:rPr lang="pt-PT" sz="2800" dirty="0" err="1"/>
              <a:t>Algorithmic</a:t>
            </a:r>
            <a:r>
              <a:rPr lang="pt-PT" sz="2800" dirty="0"/>
              <a:t> </a:t>
            </a:r>
            <a:r>
              <a:rPr lang="pt-PT" sz="2800" dirty="0" err="1"/>
              <a:t>interference</a:t>
            </a:r>
            <a:endParaRPr lang="pt-PT" sz="2800" dirty="0"/>
          </a:p>
          <a:p>
            <a:endParaRPr lang="pt-PT" dirty="0"/>
          </a:p>
        </p:txBody>
      </p:sp>
      <p:sp>
        <p:nvSpPr>
          <p:cNvPr id="4" name="Seta: Curvada Para a Direita 3">
            <a:extLst>
              <a:ext uri="{FF2B5EF4-FFF2-40B4-BE49-F238E27FC236}">
                <a16:creationId xmlns:a16="http://schemas.microsoft.com/office/drawing/2014/main" id="{7F4B47EA-D4CA-4CD5-B7C3-FF2503B910DB}"/>
              </a:ext>
            </a:extLst>
          </p:cNvPr>
          <p:cNvSpPr/>
          <p:nvPr/>
        </p:nvSpPr>
        <p:spPr>
          <a:xfrm>
            <a:off x="1016000" y="2489200"/>
            <a:ext cx="1046480" cy="10261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9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/>
              <a:t>Collective</a:t>
            </a:r>
            <a:r>
              <a:rPr lang="pt-PT" b="1" dirty="0"/>
              <a:t> </a:t>
            </a:r>
            <a:r>
              <a:rPr lang="pt-PT" b="1" dirty="0" err="1"/>
              <a:t>bargaining</a:t>
            </a:r>
            <a:r>
              <a:rPr lang="pt-PT" b="1" dirty="0"/>
              <a:t> </a:t>
            </a:r>
            <a:r>
              <a:rPr lang="pt-PT" b="1" dirty="0" err="1"/>
              <a:t>and</a:t>
            </a:r>
            <a:r>
              <a:rPr lang="pt-PT" b="1" dirty="0"/>
              <a:t> </a:t>
            </a:r>
            <a:r>
              <a:rPr lang="pt-PT" b="1" dirty="0" err="1"/>
              <a:t>platform</a:t>
            </a:r>
            <a:r>
              <a:rPr lang="pt-PT" b="1" dirty="0"/>
              <a:t> </a:t>
            </a:r>
            <a:r>
              <a:rPr lang="pt-PT" b="1" dirty="0" err="1"/>
              <a:t>work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sz="2800" b="1" dirty="0" err="1"/>
              <a:t>Practical</a:t>
            </a:r>
            <a:r>
              <a:rPr lang="pt-PT" sz="2800" b="1" dirty="0"/>
              <a:t> </a:t>
            </a:r>
            <a:r>
              <a:rPr lang="pt-PT" sz="2800" b="1" dirty="0" err="1"/>
              <a:t>difficulties</a:t>
            </a:r>
            <a:r>
              <a:rPr lang="pt-PT" sz="2800" dirty="0"/>
              <a:t>: </a:t>
            </a:r>
            <a:r>
              <a:rPr lang="pt-PT" sz="2800" dirty="0" err="1"/>
              <a:t>difficult</a:t>
            </a:r>
            <a:r>
              <a:rPr lang="pt-PT" sz="2800" dirty="0"/>
              <a:t> </a:t>
            </a:r>
            <a:r>
              <a:rPr lang="pt-PT" sz="2800" dirty="0" err="1"/>
              <a:t>organization</a:t>
            </a:r>
            <a:r>
              <a:rPr lang="pt-PT" sz="2800" dirty="0"/>
              <a:t>; </a:t>
            </a:r>
            <a:r>
              <a:rPr lang="pt-PT" sz="2800" dirty="0" err="1"/>
              <a:t>lack</a:t>
            </a:r>
            <a:r>
              <a:rPr lang="pt-PT" sz="2800" dirty="0"/>
              <a:t> </a:t>
            </a:r>
            <a:r>
              <a:rPr lang="pt-PT" sz="2800" dirty="0" err="1"/>
              <a:t>of</a:t>
            </a:r>
            <a:r>
              <a:rPr lang="pt-PT" sz="2800" dirty="0"/>
              <a:t> </a:t>
            </a:r>
            <a:r>
              <a:rPr lang="pt-PT" sz="2800" dirty="0" err="1"/>
              <a:t>collective</a:t>
            </a:r>
            <a:r>
              <a:rPr lang="pt-PT" sz="2800" dirty="0"/>
              <a:t> </a:t>
            </a:r>
            <a:r>
              <a:rPr lang="pt-PT" sz="2800" dirty="0" err="1"/>
              <a:t>consciousness</a:t>
            </a:r>
            <a:r>
              <a:rPr lang="pt-PT" sz="2800" dirty="0"/>
              <a:t>; </a:t>
            </a:r>
            <a:r>
              <a:rPr lang="pt-PT" sz="2800" dirty="0" err="1"/>
              <a:t>employer</a:t>
            </a:r>
            <a:r>
              <a:rPr lang="pt-PT" sz="2800" dirty="0"/>
              <a:t> </a:t>
            </a:r>
            <a:r>
              <a:rPr lang="pt-PT" sz="2800" dirty="0" err="1"/>
              <a:t>identification</a:t>
            </a:r>
            <a:r>
              <a:rPr lang="pt-PT" sz="2800" dirty="0"/>
              <a:t>; some </a:t>
            </a:r>
            <a:r>
              <a:rPr lang="pt-PT" sz="2800" dirty="0" err="1"/>
              <a:t>trade</a:t>
            </a:r>
            <a:r>
              <a:rPr lang="pt-PT" sz="2800" dirty="0"/>
              <a:t> </a:t>
            </a:r>
            <a:r>
              <a:rPr lang="pt-PT" sz="2800" dirty="0" err="1"/>
              <a:t>union</a:t>
            </a:r>
            <a:r>
              <a:rPr lang="pt-PT" sz="2800" dirty="0"/>
              <a:t> </a:t>
            </a:r>
            <a:r>
              <a:rPr lang="pt-PT" sz="2800" dirty="0" err="1"/>
              <a:t>resistance</a:t>
            </a:r>
            <a:endParaRPr lang="pt-PT" sz="2800" dirty="0"/>
          </a:p>
          <a:p>
            <a:pPr>
              <a:lnSpc>
                <a:spcPct val="150000"/>
              </a:lnSpc>
            </a:pPr>
            <a:endParaRPr lang="pt-PT" sz="2800" dirty="0"/>
          </a:p>
          <a:p>
            <a:pPr marL="0" indent="0">
              <a:lnSpc>
                <a:spcPct val="150000"/>
              </a:lnSpc>
              <a:buNone/>
            </a:pPr>
            <a:r>
              <a:rPr lang="pt-PT" sz="2800" dirty="0"/>
              <a:t>					</a:t>
            </a:r>
            <a:r>
              <a:rPr lang="pt-PT" sz="2800" dirty="0" err="1"/>
              <a:t>However</a:t>
            </a:r>
            <a:r>
              <a:rPr lang="pt-PT" sz="2800" dirty="0"/>
              <a:t>:</a:t>
            </a:r>
          </a:p>
          <a:p>
            <a:pPr>
              <a:lnSpc>
                <a:spcPct val="150000"/>
              </a:lnSpc>
            </a:pPr>
            <a:r>
              <a:rPr lang="pt-PT" sz="2800" dirty="0"/>
              <a:t>Digital </a:t>
            </a:r>
            <a:r>
              <a:rPr lang="pt-PT" sz="2800" dirty="0" err="1"/>
              <a:t>organization</a:t>
            </a:r>
            <a:endParaRPr lang="pt-PT" sz="2800" dirty="0"/>
          </a:p>
          <a:p>
            <a:pPr>
              <a:lnSpc>
                <a:spcPct val="150000"/>
              </a:lnSpc>
            </a:pPr>
            <a:r>
              <a:rPr lang="pt-PT" sz="2800" dirty="0" err="1"/>
              <a:t>Ability</a:t>
            </a:r>
            <a:r>
              <a:rPr lang="pt-PT" sz="2800" dirty="0"/>
              <a:t> to </a:t>
            </a:r>
            <a:r>
              <a:rPr lang="pt-PT" sz="2800" dirty="0" err="1"/>
              <a:t>address</a:t>
            </a:r>
            <a:r>
              <a:rPr lang="pt-PT" sz="2800" dirty="0"/>
              <a:t> </a:t>
            </a:r>
            <a:r>
              <a:rPr lang="pt-PT" sz="2800" dirty="0" err="1"/>
              <a:t>platform</a:t>
            </a:r>
            <a:r>
              <a:rPr lang="pt-PT" sz="2800" dirty="0"/>
              <a:t> </a:t>
            </a:r>
            <a:r>
              <a:rPr lang="pt-PT" sz="2800" dirty="0" err="1"/>
              <a:t>work</a:t>
            </a:r>
            <a:r>
              <a:rPr lang="pt-PT" sz="2800" dirty="0"/>
              <a:t> </a:t>
            </a:r>
            <a:r>
              <a:rPr lang="pt-PT" sz="2800" dirty="0" err="1"/>
              <a:t>specific</a:t>
            </a:r>
            <a:r>
              <a:rPr lang="pt-PT" sz="2800" dirty="0"/>
              <a:t> </a:t>
            </a:r>
            <a:r>
              <a:rPr lang="pt-PT" sz="2800" dirty="0" err="1"/>
              <a:t>needs</a:t>
            </a:r>
            <a:r>
              <a:rPr lang="pt-PT" sz="2800" dirty="0"/>
              <a:t> (data </a:t>
            </a:r>
            <a:r>
              <a:rPr lang="pt-PT" sz="2800" dirty="0" err="1"/>
              <a:t>protection</a:t>
            </a:r>
            <a:r>
              <a:rPr lang="pt-PT" sz="2800" dirty="0"/>
              <a:t>…)</a:t>
            </a:r>
          </a:p>
          <a:p>
            <a:pPr>
              <a:lnSpc>
                <a:spcPct val="150000"/>
              </a:lnSpc>
            </a:pPr>
            <a:r>
              <a:rPr lang="pt-PT" sz="2800" dirty="0" err="1"/>
              <a:t>Public</a:t>
            </a:r>
            <a:r>
              <a:rPr lang="pt-PT" sz="2800" dirty="0"/>
              <a:t> </a:t>
            </a:r>
            <a:r>
              <a:rPr lang="pt-PT" sz="2800" dirty="0" err="1"/>
              <a:t>campaigns</a:t>
            </a:r>
            <a:r>
              <a:rPr lang="pt-PT" sz="2800" dirty="0"/>
              <a:t> to </a:t>
            </a:r>
            <a:r>
              <a:rPr lang="pt-PT" sz="2800" dirty="0" err="1"/>
              <a:t>attract</a:t>
            </a:r>
            <a:r>
              <a:rPr lang="pt-PT" sz="2800" dirty="0"/>
              <a:t> </a:t>
            </a:r>
            <a:r>
              <a:rPr lang="pt-PT" sz="2800" dirty="0" err="1"/>
              <a:t>consumers</a:t>
            </a:r>
            <a:r>
              <a:rPr lang="pt-PT" sz="2800" dirty="0"/>
              <a:t>’ </a:t>
            </a:r>
            <a:r>
              <a:rPr lang="pt-PT" sz="2800" dirty="0" err="1"/>
              <a:t>attention</a:t>
            </a:r>
            <a:endParaRPr lang="pt-PT" sz="2800" dirty="0"/>
          </a:p>
          <a:p>
            <a:endParaRPr lang="pt-PT" dirty="0"/>
          </a:p>
        </p:txBody>
      </p:sp>
      <p:sp>
        <p:nvSpPr>
          <p:cNvPr id="5" name="Seta: Curvada Para a Esquerda 4">
            <a:extLst>
              <a:ext uri="{FF2B5EF4-FFF2-40B4-BE49-F238E27FC236}">
                <a16:creationId xmlns:a16="http://schemas.microsoft.com/office/drawing/2014/main" id="{BBF27301-A85E-4F07-91CF-8CD1EAC053E8}"/>
              </a:ext>
            </a:extLst>
          </p:cNvPr>
          <p:cNvSpPr/>
          <p:nvPr/>
        </p:nvSpPr>
        <p:spPr>
          <a:xfrm>
            <a:off x="6878320" y="3058160"/>
            <a:ext cx="944880" cy="15341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3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5DEF0-C54B-4FDA-B79F-06B71E153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7637"/>
            <a:ext cx="7886700" cy="1325563"/>
          </a:xfrm>
        </p:spPr>
        <p:txBody>
          <a:bodyPr/>
          <a:lstStyle/>
          <a:p>
            <a:pPr algn="ctr"/>
            <a:r>
              <a:rPr lang="pt-PT" b="1" dirty="0"/>
              <a:t>ILO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D80A9FF-115D-4C25-A863-0BC07DEF2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056640"/>
            <a:ext cx="8717280" cy="5120323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400" dirty="0">
                <a:latin typeface="+mj-lt"/>
              </a:rPr>
              <a:t>(Freedom of association Digest 2018)</a:t>
            </a:r>
            <a:endParaRPr lang="en-US" sz="1400" dirty="0">
              <a:effectLst/>
              <a:latin typeface="+mj-lt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1400" dirty="0">
                <a:effectLst/>
                <a:latin typeface="+mj-lt"/>
              </a:rPr>
              <a:t>“387 – (…) all workers (…) should have the right to establish and join organizations of their own choosing. The </a:t>
            </a:r>
            <a:r>
              <a:rPr lang="en-US" sz="1400" b="1" dirty="0">
                <a:effectLst/>
                <a:latin typeface="+mj-lt"/>
              </a:rPr>
              <a:t>criterion</a:t>
            </a:r>
            <a:r>
              <a:rPr lang="en-US" sz="1400" dirty="0">
                <a:effectLst/>
                <a:latin typeface="+mj-lt"/>
              </a:rPr>
              <a:t> for determining the persons covered by that right, therefore, </a:t>
            </a:r>
            <a:r>
              <a:rPr lang="en-US" sz="1400" b="1" dirty="0">
                <a:effectLst/>
                <a:latin typeface="+mj-lt"/>
              </a:rPr>
              <a:t>is not based on the existence of an employment relationship</a:t>
            </a:r>
            <a:r>
              <a:rPr lang="en-US" sz="1400" dirty="0">
                <a:effectLst/>
                <a:latin typeface="+mj-lt"/>
              </a:rPr>
              <a:t>, which is often non-existent, for example in the case of agricultural workers, </a:t>
            </a:r>
            <a:r>
              <a:rPr lang="en-US" sz="1400" b="1" dirty="0">
                <a:effectLst/>
                <a:latin typeface="+mj-lt"/>
              </a:rPr>
              <a:t>self-employed workers </a:t>
            </a:r>
            <a:r>
              <a:rPr lang="en-US" sz="1400" dirty="0">
                <a:effectLst/>
                <a:latin typeface="+mj-lt"/>
              </a:rPr>
              <a:t>in general or those who </a:t>
            </a:r>
            <a:r>
              <a:rPr lang="en-US" sz="1400" dirty="0" err="1">
                <a:effectLst/>
                <a:latin typeface="+mj-lt"/>
              </a:rPr>
              <a:t>practise</a:t>
            </a:r>
            <a:r>
              <a:rPr lang="en-US" sz="1400" dirty="0">
                <a:effectLst/>
                <a:latin typeface="+mj-lt"/>
              </a:rPr>
              <a:t> liberal professions, who </a:t>
            </a:r>
            <a:r>
              <a:rPr lang="en-US" sz="1400" b="1" dirty="0">
                <a:effectLst/>
                <a:latin typeface="+mj-lt"/>
              </a:rPr>
              <a:t>should nevertheless enjoy the right to organize</a:t>
            </a:r>
            <a:r>
              <a:rPr lang="en-US" sz="1400" dirty="0">
                <a:effectLst/>
                <a:latin typeface="+mj-lt"/>
              </a:rPr>
              <a:t>”</a:t>
            </a:r>
          </a:p>
          <a:p>
            <a:pPr marL="0" indent="0">
              <a:lnSpc>
                <a:spcPct val="170000"/>
              </a:lnSpc>
              <a:buNone/>
            </a:pPr>
            <a:endParaRPr lang="en-US" sz="1400" dirty="0">
              <a:latin typeface="+mj-lt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1400" dirty="0">
                <a:effectLst/>
                <a:latin typeface="+mj-lt"/>
              </a:rPr>
              <a:t>“389. It is contrary to Convention No. 87 to prevent trade unions of self-employed workers who are not subordinate to, or dependent on, a person.”</a:t>
            </a:r>
          </a:p>
          <a:p>
            <a:pPr marL="0" indent="0">
              <a:lnSpc>
                <a:spcPct val="170000"/>
              </a:lnSpc>
              <a:buNone/>
            </a:pPr>
            <a:endParaRPr lang="en-US" sz="1400" dirty="0">
              <a:latin typeface="+mj-lt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1400" dirty="0">
                <a:latin typeface="+mj-lt"/>
              </a:rPr>
              <a:t>“</a:t>
            </a:r>
            <a:r>
              <a:rPr lang="en-US" sz="1400" dirty="0">
                <a:effectLst/>
                <a:latin typeface="+mj-lt"/>
              </a:rPr>
              <a:t>1285. The Committee requested a Government to </a:t>
            </a:r>
            <a:r>
              <a:rPr lang="en-US" sz="1400" b="1" dirty="0">
                <a:effectLst/>
                <a:latin typeface="+mj-lt"/>
              </a:rPr>
              <a:t>take the necessary measures to ensure that workers who are self-employed could fully enjoy trade union rights </a:t>
            </a:r>
            <a:r>
              <a:rPr lang="en-US" sz="1400" dirty="0">
                <a:effectLst/>
                <a:latin typeface="+mj-lt"/>
              </a:rPr>
              <a:t>for the purpose of furthering and defending their interest, </a:t>
            </a:r>
            <a:r>
              <a:rPr lang="en-US" sz="1400" b="1" dirty="0">
                <a:effectLst/>
                <a:latin typeface="+mj-lt"/>
              </a:rPr>
              <a:t>including</a:t>
            </a:r>
            <a:r>
              <a:rPr lang="en-US" sz="1400" dirty="0">
                <a:effectLst/>
                <a:latin typeface="+mj-lt"/>
              </a:rPr>
              <a:t> by the means of </a:t>
            </a:r>
            <a:r>
              <a:rPr lang="en-US" sz="1400" b="1" dirty="0">
                <a:effectLst/>
                <a:latin typeface="+mj-lt"/>
              </a:rPr>
              <a:t>collective bargaining</a:t>
            </a:r>
            <a:r>
              <a:rPr lang="en-US" sz="1400" dirty="0">
                <a:effectLst/>
                <a:latin typeface="+mj-lt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85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69EE9-D7B8-46E2-9203-D3AA8206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/>
              <a:t>(R)ESC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E9D5538-022A-4204-BBF8-5874F12E5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b="0" i="0" u="none" strike="noStrike" baseline="0" dirty="0">
                <a:latin typeface="+mj-lt"/>
              </a:rPr>
              <a:t>Par. 37 (…) the world of work is changing rapidly and fundamentally with a proliferation of contractual arrangements, often with the express aim of avoiding contracts of employment under </a:t>
            </a:r>
            <a:r>
              <a:rPr lang="en-US" b="0" i="0" u="none" strike="noStrike" baseline="0" dirty="0" err="1">
                <a:latin typeface="+mj-lt"/>
              </a:rPr>
              <a:t>labour</a:t>
            </a:r>
            <a:r>
              <a:rPr lang="en-US" b="0" i="0" u="none" strike="noStrike" baseline="0" dirty="0">
                <a:latin typeface="+mj-lt"/>
              </a:rPr>
              <a:t> law, of shifting risk from the </a:t>
            </a:r>
            <a:r>
              <a:rPr lang="en-US" b="0" i="0" u="none" strike="noStrike" baseline="0" dirty="0" err="1">
                <a:latin typeface="+mj-lt"/>
              </a:rPr>
              <a:t>labour</a:t>
            </a:r>
            <a:r>
              <a:rPr lang="en-US" b="0" i="0" u="none" strike="noStrike" baseline="0" dirty="0">
                <a:latin typeface="+mj-lt"/>
              </a:rPr>
              <a:t> engager to the </a:t>
            </a:r>
            <a:r>
              <a:rPr lang="en-US" b="0" i="0" u="none" strike="noStrike" baseline="0" dirty="0" err="1">
                <a:latin typeface="+mj-lt"/>
              </a:rPr>
              <a:t>labour</a:t>
            </a:r>
            <a:r>
              <a:rPr lang="en-US" b="0" i="0" u="none" strike="noStrike" baseline="0" dirty="0">
                <a:latin typeface="+mj-lt"/>
              </a:rPr>
              <a:t> provider. This has resulted in an increasing number of workers falling outside the definition of a dependent employee, including low-paid workers or service providers who are de facto “dependent” on one or more </a:t>
            </a:r>
            <a:r>
              <a:rPr lang="en-US" b="0" i="0" u="none" strike="noStrike" baseline="0" dirty="0" err="1">
                <a:latin typeface="+mj-lt"/>
              </a:rPr>
              <a:t>labour</a:t>
            </a:r>
            <a:r>
              <a:rPr lang="en-US" dirty="0">
                <a:latin typeface="+mj-lt"/>
              </a:rPr>
              <a:t> </a:t>
            </a:r>
            <a:r>
              <a:rPr lang="en-US" b="0" i="0" u="none" strike="noStrike" baseline="0" dirty="0">
                <a:latin typeface="+mj-lt"/>
              </a:rPr>
              <a:t>engagers. These developments must be taken into account when determining the scope of Article 6§2 in respect of self-employed workers.</a:t>
            </a:r>
          </a:p>
          <a:p>
            <a:pPr marL="0" indent="0" algn="l">
              <a:lnSpc>
                <a:spcPct val="150000"/>
              </a:lnSpc>
              <a:buNone/>
            </a:pPr>
            <a:endParaRPr lang="en-US" b="0" i="0" u="none" strike="noStrike" baseline="0" dirty="0">
              <a:latin typeface="+mj-lt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>
                <a:latin typeface="+mj-lt"/>
              </a:rPr>
              <a:t>Par. 38 (…) </a:t>
            </a:r>
            <a:r>
              <a:rPr lang="en-US" b="1" i="0" u="none" strike="noStrike" baseline="0" dirty="0">
                <a:latin typeface="+mj-lt"/>
              </a:rPr>
              <a:t>In establishing the type of collective bargaining that is protected by the Charter, it is not sufficient to rely on distinctions between worker and self-employed</a:t>
            </a:r>
            <a:r>
              <a:rPr lang="en-US" b="0" i="0" u="none" strike="noStrike" baseline="0" dirty="0">
                <a:latin typeface="+mj-lt"/>
              </a:rPr>
              <a:t>, the </a:t>
            </a:r>
            <a:r>
              <a:rPr lang="en-US" b="1" i="0" u="none" strike="noStrike" baseline="0" dirty="0">
                <a:latin typeface="+mj-lt"/>
              </a:rPr>
              <a:t>decisive criterion is rather whether there is an imbalance of power between the providers and engagers of </a:t>
            </a:r>
            <a:r>
              <a:rPr lang="en-US" b="1" i="0" u="none" strike="noStrike" baseline="0" dirty="0" err="1">
                <a:latin typeface="+mj-lt"/>
              </a:rPr>
              <a:t>labour</a:t>
            </a:r>
            <a:r>
              <a:rPr lang="en-US" b="0" i="0" u="none" strike="noStrike" baseline="0" dirty="0">
                <a:latin typeface="+mj-lt"/>
              </a:rPr>
              <a:t>. Where providers of </a:t>
            </a:r>
            <a:r>
              <a:rPr lang="en-US" b="0" i="0" u="none" strike="noStrike" baseline="0" dirty="0" err="1">
                <a:latin typeface="+mj-lt"/>
              </a:rPr>
              <a:t>labour</a:t>
            </a:r>
            <a:r>
              <a:rPr lang="en-US" b="0" i="0" u="none" strike="noStrike" baseline="0" dirty="0">
                <a:latin typeface="+mj-lt"/>
              </a:rPr>
              <a:t> have no substantial influence on the content of contractual conditions, they must be given the possibility of improving the power imbalance through collective bargaining.</a:t>
            </a:r>
            <a:endParaRPr lang="en-US" dirty="0">
              <a:latin typeface="+mj-lt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529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E997C-5BFB-4841-859F-AD9ADFD4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/>
              <a:t>EU </a:t>
            </a:r>
            <a:r>
              <a:rPr lang="pt-PT" b="1" dirty="0" err="1"/>
              <a:t>law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9343AF4-9F91-481B-8549-28F533716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PT" sz="2800" dirty="0"/>
              <a:t>“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European</a:t>
            </a:r>
            <a:r>
              <a:rPr lang="pt-PT" sz="2800" dirty="0"/>
              <a:t> </a:t>
            </a:r>
            <a:r>
              <a:rPr lang="pt-PT" sz="2800" dirty="0" err="1"/>
              <a:t>Comission</a:t>
            </a:r>
            <a:r>
              <a:rPr lang="pt-PT" sz="2800" dirty="0"/>
              <a:t> </a:t>
            </a:r>
            <a:r>
              <a:rPr lang="pt-PT" sz="2800" dirty="0" err="1"/>
              <a:t>launches</a:t>
            </a:r>
            <a:r>
              <a:rPr lang="pt-PT" sz="2800" dirty="0"/>
              <a:t> a </a:t>
            </a:r>
            <a:r>
              <a:rPr lang="pt-PT" sz="2800" dirty="0" err="1"/>
              <a:t>process</a:t>
            </a:r>
            <a:r>
              <a:rPr lang="pt-PT" sz="2800" dirty="0"/>
              <a:t> to </a:t>
            </a:r>
            <a:r>
              <a:rPr lang="pt-PT" sz="2800" dirty="0" err="1"/>
              <a:t>address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issue</a:t>
            </a:r>
            <a:r>
              <a:rPr lang="pt-PT" sz="2800" dirty="0"/>
              <a:t> </a:t>
            </a:r>
            <a:r>
              <a:rPr lang="pt-PT" sz="2800" dirty="0" err="1"/>
              <a:t>of</a:t>
            </a:r>
            <a:r>
              <a:rPr lang="pt-PT" sz="2800" dirty="0"/>
              <a:t> </a:t>
            </a:r>
            <a:r>
              <a:rPr lang="pt-PT" sz="2800" dirty="0" err="1"/>
              <a:t>collective</a:t>
            </a:r>
            <a:r>
              <a:rPr lang="pt-PT" sz="2800" dirty="0"/>
              <a:t> </a:t>
            </a:r>
            <a:r>
              <a:rPr lang="pt-PT" sz="2800" dirty="0" err="1"/>
              <a:t>bargaining</a:t>
            </a:r>
            <a:r>
              <a:rPr lang="pt-PT" sz="2800" dirty="0"/>
              <a:t> for </a:t>
            </a:r>
            <a:r>
              <a:rPr lang="pt-PT" sz="2800" dirty="0" err="1"/>
              <a:t>the</a:t>
            </a:r>
            <a:r>
              <a:rPr lang="pt-PT" sz="2800" dirty="0"/>
              <a:t> self-</a:t>
            </a:r>
            <a:r>
              <a:rPr lang="pt-PT" sz="2800" dirty="0" err="1"/>
              <a:t>employed</a:t>
            </a:r>
            <a:r>
              <a:rPr lang="pt-PT" sz="2800" dirty="0"/>
              <a:t>”</a:t>
            </a:r>
          </a:p>
          <a:p>
            <a:pPr marL="0" indent="0">
              <a:lnSpc>
                <a:spcPct val="150000"/>
              </a:lnSpc>
              <a:buNone/>
            </a:pPr>
            <a:endParaRPr lang="pt-PT" sz="2800" dirty="0"/>
          </a:p>
          <a:p>
            <a:pPr marL="0" indent="0">
              <a:lnSpc>
                <a:spcPct val="150000"/>
              </a:lnSpc>
              <a:buNone/>
            </a:pPr>
            <a:r>
              <a:rPr lang="pt-PT" sz="2800" dirty="0" err="1"/>
              <a:t>June</a:t>
            </a:r>
            <a:r>
              <a:rPr lang="pt-PT" sz="2800" dirty="0"/>
              <a:t> 30</a:t>
            </a:r>
            <a:r>
              <a:rPr lang="pt-PT" sz="2800" baseline="30000" dirty="0"/>
              <a:t>th</a:t>
            </a:r>
            <a:r>
              <a:rPr lang="pt-PT" sz="2800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9480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D3E73-F9B7-4B2A-B61B-BF1AF6E4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/>
              <a:t>Portugal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D00D95A-992E-4730-A8A6-299CB4E36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PT" dirty="0" err="1"/>
              <a:t>Lack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clear legal regime</a:t>
            </a:r>
          </a:p>
          <a:p>
            <a:pPr>
              <a:lnSpc>
                <a:spcPct val="150000"/>
              </a:lnSpc>
            </a:pPr>
            <a:endParaRPr lang="pt-PT" dirty="0"/>
          </a:p>
          <a:p>
            <a:pPr>
              <a:lnSpc>
                <a:spcPct val="150000"/>
              </a:lnSpc>
            </a:pPr>
            <a:r>
              <a:rPr lang="pt-PT" dirty="0" err="1"/>
              <a:t>Proposal</a:t>
            </a:r>
            <a:r>
              <a:rPr lang="pt-PT" dirty="0"/>
              <a:t> for a </a:t>
            </a:r>
            <a:r>
              <a:rPr lang="pt-PT" dirty="0" err="1"/>
              <a:t>presumption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labour</a:t>
            </a:r>
            <a:r>
              <a:rPr lang="pt-PT" dirty="0"/>
              <a:t> </a:t>
            </a:r>
            <a:r>
              <a:rPr lang="pt-PT" dirty="0" err="1"/>
              <a:t>contract</a:t>
            </a:r>
            <a:r>
              <a:rPr lang="pt-PT" dirty="0"/>
              <a:t> (</a:t>
            </a:r>
            <a:r>
              <a:rPr lang="pt-PT" dirty="0" err="1"/>
              <a:t>currently</a:t>
            </a:r>
            <a:r>
              <a:rPr lang="pt-PT" dirty="0"/>
              <a:t> </a:t>
            </a:r>
            <a:r>
              <a:rPr lang="pt-PT" dirty="0" err="1"/>
              <a:t>under</a:t>
            </a:r>
            <a:r>
              <a:rPr lang="pt-PT" dirty="0"/>
              <a:t> </a:t>
            </a:r>
            <a:r>
              <a:rPr lang="pt-PT" dirty="0" err="1"/>
              <a:t>discussion</a:t>
            </a:r>
            <a:r>
              <a:rPr lang="pt-PT" dirty="0"/>
              <a:t>)</a:t>
            </a:r>
          </a:p>
          <a:p>
            <a:pPr>
              <a:lnSpc>
                <a:spcPct val="150000"/>
              </a:lnSpc>
            </a:pPr>
            <a:endParaRPr lang="pt-PT" dirty="0"/>
          </a:p>
          <a:p>
            <a:pPr>
              <a:lnSpc>
                <a:spcPct val="150000"/>
              </a:lnSpc>
            </a:pPr>
            <a:r>
              <a:rPr lang="pt-PT" dirty="0" err="1"/>
              <a:t>Alternative</a:t>
            </a:r>
            <a:r>
              <a:rPr lang="pt-PT" dirty="0"/>
              <a:t>: </a:t>
            </a:r>
            <a:r>
              <a:rPr lang="pt-PT" dirty="0" err="1"/>
              <a:t>economically</a:t>
            </a:r>
            <a:r>
              <a:rPr lang="pt-PT" dirty="0"/>
              <a:t> </a:t>
            </a:r>
            <a:r>
              <a:rPr lang="pt-PT" dirty="0" err="1"/>
              <a:t>dependent</a:t>
            </a:r>
            <a:r>
              <a:rPr lang="pt-PT" dirty="0"/>
              <a:t> </a:t>
            </a:r>
            <a:r>
              <a:rPr lang="pt-PT" dirty="0" err="1"/>
              <a:t>workers</a:t>
            </a:r>
            <a:r>
              <a:rPr lang="pt-P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14713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59CEB75B-726F-449B-84F4-D0E33A0A05A7}" vid="{80E07A4E-1152-404C-B461-5DD315BBEA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552</Words>
  <Application>Microsoft Office PowerPoint</Application>
  <PresentationFormat>Apresentação no Ecrã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Challenges to employee representation in the 21st century</vt:lpstr>
      <vt:lpstr>Trade union representation</vt:lpstr>
      <vt:lpstr>Platform work</vt:lpstr>
      <vt:lpstr>Collective bargaining and platform work</vt:lpstr>
      <vt:lpstr>ILO</vt:lpstr>
      <vt:lpstr>(R)ESC</vt:lpstr>
      <vt:lpstr>EU law</vt:lpstr>
      <vt:lpstr>Portugal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Ion Nicolescu</dc:creator>
  <cp:lastModifiedBy>Ana Ribeiro</cp:lastModifiedBy>
  <cp:revision>6</cp:revision>
  <dcterms:created xsi:type="dcterms:W3CDTF">2017-11-28T11:09:50Z</dcterms:created>
  <dcterms:modified xsi:type="dcterms:W3CDTF">2021-11-22T16:11:48Z</dcterms:modified>
</cp:coreProperties>
</file>