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B8"/>
    <a:srgbClr val="5BCFFB"/>
    <a:srgbClr val="FEEC00"/>
    <a:srgbClr val="FF6600"/>
    <a:srgbClr val="5C403C"/>
    <a:srgbClr val="779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3" autoAdjust="0"/>
    <p:restoredTop sz="94617" autoAdjust="0"/>
  </p:normalViewPr>
  <p:slideViewPr>
    <p:cSldViewPr snapToGrid="0" snapToObjects="1">
      <p:cViewPr varScale="1">
        <p:scale>
          <a:sx n="76" d="100"/>
          <a:sy n="76" d="100"/>
        </p:scale>
        <p:origin x="552" y="19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91E78-9BD0-FF45-B896-A56446690A21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992F6-0D36-EA4F-932A-EC58ECB541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03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28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19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96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451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15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2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88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79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48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99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5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060B-1823-0E4D-9154-EA44E6DE750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E856-DA72-1540-9303-D04C46BDD1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07AD84-73F9-424F-9678-26A3798D145A}"/>
              </a:ext>
            </a:extLst>
          </p:cNvPr>
          <p:cNvSpPr txBox="1"/>
          <p:nvPr/>
        </p:nvSpPr>
        <p:spPr>
          <a:xfrm>
            <a:off x="711200" y="1507066"/>
            <a:ext cx="926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/>
              <a:t>The “Danish Girls” in workplace and labour market. </a:t>
            </a:r>
          </a:p>
          <a:p>
            <a:pPr algn="ctr"/>
            <a:r>
              <a:rPr lang="en-GB" sz="3200" b="1" i="1" dirty="0"/>
              <a:t>Barriers and Prejudices towards gender identity</a:t>
            </a:r>
            <a:r>
              <a:rPr lang="it-IT" sz="3200" b="1" i="1" dirty="0"/>
              <a:t> 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67664A8-0476-8A4B-B2D1-8706F3E49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533" y="2838284"/>
            <a:ext cx="3335866" cy="44363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2400DA-1956-774E-8293-2488E0F6C360}"/>
              </a:ext>
            </a:extLst>
          </p:cNvPr>
          <p:cNvSpPr txBox="1"/>
          <p:nvPr/>
        </p:nvSpPr>
        <p:spPr>
          <a:xfrm>
            <a:off x="7145867" y="6028268"/>
            <a:ext cx="3132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Nicola </a:t>
            </a:r>
            <a:r>
              <a:rPr lang="it-IT" b="1" dirty="0" err="1"/>
              <a:t>Deleonardis</a:t>
            </a:r>
            <a:r>
              <a:rPr lang="it-IT" dirty="0"/>
              <a:t>, </a:t>
            </a:r>
            <a:r>
              <a:rPr lang="it-IT" dirty="0" err="1"/>
              <a:t>PhD</a:t>
            </a:r>
            <a:endParaRPr lang="it-IT" b="1" dirty="0"/>
          </a:p>
          <a:p>
            <a:r>
              <a:rPr lang="it-IT" b="1" dirty="0"/>
              <a:t>Caterina Mazzanti</a:t>
            </a:r>
            <a:r>
              <a:rPr lang="it-IT" dirty="0"/>
              <a:t>, </a:t>
            </a:r>
            <a:r>
              <a:rPr lang="it-IT" dirty="0" err="1"/>
              <a:t>PhD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945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12BEBDF-FE19-1142-B716-EE4B004D1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185" y="2631677"/>
            <a:ext cx="5662348" cy="42294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6C2938-17EF-674E-A52C-F65C02A8EE92}"/>
              </a:ext>
            </a:extLst>
          </p:cNvPr>
          <p:cNvSpPr txBox="1"/>
          <p:nvPr/>
        </p:nvSpPr>
        <p:spPr>
          <a:xfrm>
            <a:off x="2387600" y="1591733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importance of promoting a culture of inclusion</a:t>
            </a:r>
          </a:p>
        </p:txBody>
      </p:sp>
    </p:spTree>
    <p:extLst>
      <p:ext uri="{BB962C8B-B14F-4D97-AF65-F5344CB8AC3E}">
        <p14:creationId xmlns:p14="http://schemas.microsoft.com/office/powerpoint/2010/main" val="316277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E84496B-BCC5-6749-B4D3-734D0347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6652546" cy="38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0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5018C3F-0279-6643-A1E7-7F290D5A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733" y="2618231"/>
            <a:ext cx="4030134" cy="48382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7B08AD-9AEB-4C46-B993-1A344D8B6D0C}"/>
              </a:ext>
            </a:extLst>
          </p:cNvPr>
          <p:cNvSpPr txBox="1"/>
          <p:nvPr/>
        </p:nvSpPr>
        <p:spPr>
          <a:xfrm>
            <a:off x="1016000" y="1048571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The value of work </a:t>
            </a:r>
          </a:p>
          <a:p>
            <a:pPr algn="ctr"/>
            <a:r>
              <a:rPr lang="en-GB" sz="4800" b="1" dirty="0"/>
              <a:t>for 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T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R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N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S</a:t>
            </a:r>
            <a:r>
              <a:rPr lang="en-GB" sz="4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E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EEC00"/>
                </a:solidFill>
              </a:rPr>
              <a:t>O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P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L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E</a:t>
            </a:r>
            <a:endParaRPr lang="en-GB" sz="32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447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6F022A-0522-5647-BD01-9844A75B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95" y="1196357"/>
            <a:ext cx="9619774" cy="499113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For trans people work plays a crucial role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7058227-6AFF-2942-A0F4-75F0C7F1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926" y="4450761"/>
            <a:ext cx="5051749" cy="284160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7F14A6A-1D7F-5147-B4F9-45A141E2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22" y="2150854"/>
            <a:ext cx="3699412" cy="182687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E104CC-3164-D540-A076-F8F9E9050240}"/>
              </a:ext>
            </a:extLst>
          </p:cNvPr>
          <p:cNvSpPr txBox="1"/>
          <p:nvPr/>
        </p:nvSpPr>
        <p:spPr>
          <a:xfrm>
            <a:off x="7574816" y="2607215"/>
            <a:ext cx="168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 support by families</a:t>
            </a:r>
          </a:p>
        </p:txBody>
      </p:sp>
    </p:spTree>
    <p:extLst>
      <p:ext uri="{BB962C8B-B14F-4D97-AF65-F5344CB8AC3E}">
        <p14:creationId xmlns:p14="http://schemas.microsoft.com/office/powerpoint/2010/main" val="79494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FDA952-724B-794B-AE37-F92DD264CD47}"/>
              </a:ext>
            </a:extLst>
          </p:cNvPr>
          <p:cNvSpPr txBox="1"/>
          <p:nvPr/>
        </p:nvSpPr>
        <p:spPr>
          <a:xfrm>
            <a:off x="914399" y="1490134"/>
            <a:ext cx="855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Discrimination against trans people in Italy. </a:t>
            </a:r>
          </a:p>
          <a:p>
            <a:pPr algn="ctr"/>
            <a:r>
              <a:rPr lang="en-GB" sz="3600" b="1" dirty="0"/>
              <a:t>An historical background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8143D9-0A17-0C40-B383-550397130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076574"/>
            <a:ext cx="6722533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E614C4-D03C-8449-9648-A16A6FF6D67D}"/>
              </a:ext>
            </a:extLst>
          </p:cNvPr>
          <p:cNvSpPr txBox="1"/>
          <p:nvPr/>
        </p:nvSpPr>
        <p:spPr>
          <a:xfrm>
            <a:off x="1219200" y="1411150"/>
            <a:ext cx="8246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 importance of work for </a:t>
            </a:r>
          </a:p>
          <a:p>
            <a:pPr algn="ctr"/>
            <a:r>
              <a:rPr lang="en-GB" sz="3200" b="1" dirty="0"/>
              <a:t>the self-realization of the person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7E856D9-C1C4-0C4E-9E80-ABE1B3A8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09" y="4385733"/>
            <a:ext cx="4173803" cy="233733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890C75-22BA-0B46-9A78-9982DFCA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27" y="2843968"/>
            <a:ext cx="4805097" cy="31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5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8E58FB-D23F-6B42-BBD9-B4638EE636A6}"/>
              </a:ext>
            </a:extLst>
          </p:cNvPr>
          <p:cNvSpPr txBox="1"/>
          <p:nvPr/>
        </p:nvSpPr>
        <p:spPr>
          <a:xfrm>
            <a:off x="1710266" y="1083733"/>
            <a:ext cx="6824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The </a:t>
            </a:r>
            <a:r>
              <a:rPr lang="it-IT" sz="3600" b="1"/>
              <a:t>need </a:t>
            </a:r>
            <a:r>
              <a:rPr lang="en-GB" sz="3600" b="1"/>
              <a:t>of </a:t>
            </a:r>
            <a:r>
              <a:rPr lang="en-GB" sz="3600" b="1" dirty="0"/>
              <a:t>protection</a:t>
            </a:r>
          </a:p>
          <a:p>
            <a:pPr algn="ctr"/>
            <a:r>
              <a:rPr lang="en-GB" sz="3600" b="1" dirty="0"/>
              <a:t>for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T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R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S</a:t>
            </a:r>
            <a:r>
              <a:rPr lang="en-GB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E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EEC00"/>
                </a:solidFill>
              </a:rPr>
              <a:t>O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P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L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E</a:t>
            </a:r>
          </a:p>
          <a:p>
            <a:pPr algn="ctr"/>
            <a:r>
              <a:rPr lang="en-GB" sz="3600" b="1" i="1" dirty="0">
                <a:ln>
                  <a:solidFill>
                    <a:schemeClr val="tx1"/>
                  </a:solidFill>
                </a:ln>
              </a:rPr>
              <a:t>In the international Conventions</a:t>
            </a:r>
            <a:endParaRPr lang="en-GB" sz="2000" b="1" i="1" dirty="0">
              <a:ln>
                <a:solidFill>
                  <a:schemeClr val="tx1"/>
                </a:solidFill>
              </a:ln>
            </a:endParaRPr>
          </a:p>
          <a:p>
            <a:pPr algn="ctr"/>
            <a:endParaRPr lang="en-GB" sz="36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30F6F94-3418-C641-9273-F2820636A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07" y="2989792"/>
            <a:ext cx="5615252" cy="42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2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4DB15A-DB60-E741-B1FB-B4CEBFC31273}"/>
              </a:ext>
            </a:extLst>
          </p:cNvPr>
          <p:cNvSpPr txBox="1"/>
          <p:nvPr/>
        </p:nvSpPr>
        <p:spPr>
          <a:xfrm>
            <a:off x="1710266" y="1083733"/>
            <a:ext cx="6824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/>
              <a:t>The </a:t>
            </a:r>
            <a:r>
              <a:rPr lang="it-IT" sz="3600" b="1"/>
              <a:t>need</a:t>
            </a:r>
            <a:r>
              <a:rPr lang="en-GB" sz="3600" b="1"/>
              <a:t> </a:t>
            </a:r>
            <a:r>
              <a:rPr lang="en-GB" sz="3600" b="1" dirty="0"/>
              <a:t>of protection</a:t>
            </a:r>
          </a:p>
          <a:p>
            <a:pPr algn="ctr"/>
            <a:r>
              <a:rPr lang="en-GB" sz="3600" b="1" dirty="0"/>
              <a:t>for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T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R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N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S</a:t>
            </a:r>
            <a:r>
              <a:rPr lang="en-GB" sz="36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E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FEEC00"/>
                </a:solidFill>
              </a:rPr>
              <a:t>O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P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L</a:t>
            </a:r>
            <a:r>
              <a:rPr lang="en-GB" sz="36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E</a:t>
            </a:r>
          </a:p>
          <a:p>
            <a:pPr algn="ctr"/>
            <a:r>
              <a:rPr lang="en-GB" sz="3600" b="1" i="1" dirty="0">
                <a:ln>
                  <a:solidFill>
                    <a:schemeClr val="tx1"/>
                  </a:solidFill>
                </a:ln>
              </a:rPr>
              <a:t>In the European Law</a:t>
            </a:r>
            <a:endParaRPr lang="en-GB" sz="2000" b="1" i="1" dirty="0">
              <a:ln>
                <a:solidFill>
                  <a:schemeClr val="tx1"/>
                </a:solidFill>
              </a:ln>
            </a:endParaRPr>
          </a:p>
          <a:p>
            <a:pPr algn="ctr"/>
            <a:endParaRPr lang="en-GB" sz="3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90B165-84F9-B74C-996A-B187ACC7EB38}"/>
              </a:ext>
            </a:extLst>
          </p:cNvPr>
          <p:cNvSpPr txBox="1"/>
          <p:nvPr/>
        </p:nvSpPr>
        <p:spPr>
          <a:xfrm>
            <a:off x="1710266" y="5776034"/>
            <a:ext cx="21505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TRANS PEOPLE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49E5F79-1A37-DC4E-8692-BEB857C4EA34}"/>
              </a:ext>
            </a:extLst>
          </p:cNvPr>
          <p:cNvSpPr txBox="1"/>
          <p:nvPr/>
        </p:nvSpPr>
        <p:spPr>
          <a:xfrm>
            <a:off x="6112933" y="5736355"/>
            <a:ext cx="340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NOTION OF GENDER</a:t>
            </a:r>
          </a:p>
        </p:txBody>
      </p:sp>
      <p:sp>
        <p:nvSpPr>
          <p:cNvPr id="7" name="Freccia destra con strisce 6">
            <a:extLst>
              <a:ext uri="{FF2B5EF4-FFF2-40B4-BE49-F238E27FC236}">
                <a16:creationId xmlns:a16="http://schemas.microsoft.com/office/drawing/2014/main" id="{E96D3530-A745-6848-865E-D939C5C90168}"/>
              </a:ext>
            </a:extLst>
          </p:cNvPr>
          <p:cNvSpPr/>
          <p:nvPr/>
        </p:nvSpPr>
        <p:spPr>
          <a:xfrm>
            <a:off x="3911599" y="5696676"/>
            <a:ext cx="2404534" cy="494856"/>
          </a:xfrm>
          <a:prstGeom prst="stripedRightArrow">
            <a:avLst/>
          </a:prstGeom>
          <a:gradFill>
            <a:gsLst>
              <a:gs pos="0">
                <a:srgbClr val="F5AAB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25EEC4-0B01-EB4B-92DC-41777CE94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599" y="3037335"/>
            <a:ext cx="2404534" cy="23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CECF61-AD1F-3F4E-ABD2-4BFA728366E1}"/>
              </a:ext>
            </a:extLst>
          </p:cNvPr>
          <p:cNvSpPr txBox="1"/>
          <p:nvPr/>
        </p:nvSpPr>
        <p:spPr>
          <a:xfrm>
            <a:off x="1761067" y="1761067"/>
            <a:ext cx="672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Why is important to consider trans people vulnerable?</a:t>
            </a:r>
            <a:r>
              <a:rPr lang="en-GB" sz="3200" dirty="0"/>
              <a:t> </a:t>
            </a:r>
            <a:endParaRPr lang="it-IT" sz="3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291A08A-DA6A-B043-B1F4-3F88C23C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92" y="3349723"/>
            <a:ext cx="4917281" cy="307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87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83737-9C8F-D941-B648-B63628E4C64B}"/>
              </a:ext>
            </a:extLst>
          </p:cNvPr>
          <p:cNvSpPr txBox="1"/>
          <p:nvPr/>
        </p:nvSpPr>
        <p:spPr>
          <a:xfrm>
            <a:off x="1003651" y="1404171"/>
            <a:ext cx="848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Improving job placement for 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T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R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5AAB8"/>
                </a:solidFill>
              </a:rPr>
              <a:t>N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5BCFFB"/>
                </a:solidFill>
              </a:rPr>
              <a:t>S</a:t>
            </a:r>
            <a:r>
              <a:rPr lang="en-GB" sz="4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</a:rPr>
              <a:t>E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FEEC00"/>
                </a:solidFill>
              </a:rPr>
              <a:t>O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P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L</a:t>
            </a: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E</a:t>
            </a:r>
            <a:endParaRPr lang="en-GB" sz="32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6BB9E0-786F-3D41-8B3E-48510FAB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308" y="3443338"/>
            <a:ext cx="4544286" cy="302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62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114</Words>
  <Application>Microsoft Office PowerPoint</Application>
  <PresentationFormat>Personalizzato</PresentationFormat>
  <Paragraphs>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marco.deanna</dc:creator>
  <cp:lastModifiedBy>niki deleonardis</cp:lastModifiedBy>
  <cp:revision>34</cp:revision>
  <dcterms:created xsi:type="dcterms:W3CDTF">2016-03-08T08:29:51Z</dcterms:created>
  <dcterms:modified xsi:type="dcterms:W3CDTF">2021-11-26T08:42:01Z</dcterms:modified>
</cp:coreProperties>
</file>