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2"/>
  </p:notesMasterIdLst>
  <p:sldIdLst>
    <p:sldId id="256" r:id="rId2"/>
    <p:sldId id="259" r:id="rId3"/>
    <p:sldId id="280" r:id="rId4"/>
    <p:sldId id="267" r:id="rId5"/>
    <p:sldId id="266" r:id="rId6"/>
    <p:sldId id="265" r:id="rId7"/>
    <p:sldId id="264" r:id="rId8"/>
    <p:sldId id="258" r:id="rId9"/>
    <p:sldId id="281" r:id="rId10"/>
    <p:sldId id="286" r:id="rId11"/>
    <p:sldId id="272" r:id="rId12"/>
    <p:sldId id="302" r:id="rId13"/>
    <p:sldId id="274" r:id="rId14"/>
    <p:sldId id="276" r:id="rId15"/>
    <p:sldId id="278" r:id="rId16"/>
    <p:sldId id="288" r:id="rId17"/>
    <p:sldId id="291" r:id="rId18"/>
    <p:sldId id="301" r:id="rId19"/>
    <p:sldId id="292" r:id="rId20"/>
    <p:sldId id="289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E7E7-7EB2-4914-B8A2-9716576FB354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90873-7C53-4580-9860-6D0F82C28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52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873-7C53-4580-9860-6D0F82C2846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145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873-7C53-4580-9860-6D0F82C2846A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14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699247" y="4653137"/>
            <a:ext cx="7745505" cy="1473026"/>
          </a:xfrm>
        </p:spPr>
        <p:txBody>
          <a:bodyPr>
            <a:normAutofit fontScale="70000" lnSpcReduction="20000"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pPr algn="r"/>
            <a:r>
              <a:rPr lang="es-ES" b="1" dirty="0" smtClean="0"/>
              <a:t>Prof. Dr. Juan Manuel Moreno Díaz</a:t>
            </a:r>
          </a:p>
          <a:p>
            <a:pPr algn="r"/>
            <a:r>
              <a:rPr lang="es-ES" b="1" dirty="0" smtClean="0"/>
              <a:t>Universidad Pablo de </a:t>
            </a:r>
            <a:r>
              <a:rPr lang="es-ES" b="1" dirty="0" err="1" smtClean="0"/>
              <a:t>Olavide</a:t>
            </a:r>
            <a:r>
              <a:rPr lang="es-ES" b="1" dirty="0" smtClean="0"/>
              <a:t>, Sevilla 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/>
              <a:t/>
            </a:r>
            <a:br>
              <a:rPr lang="es-ES" sz="3600" b="1"/>
            </a:br>
            <a:r>
              <a:rPr lang="es-ES" sz="1800" b="1" smtClean="0">
                <a:solidFill>
                  <a:srgbClr val="00B0F0"/>
                </a:solidFill>
              </a:rPr>
              <a:t>CONGRESO </a:t>
            </a:r>
            <a:r>
              <a:rPr lang="es-ES" sz="1800" b="1" dirty="0" smtClean="0">
                <a:solidFill>
                  <a:srgbClr val="00B0F0"/>
                </a:solidFill>
              </a:rPr>
              <a:t>INTERNACIONAL ADAPT 2021</a:t>
            </a:r>
            <a:br>
              <a:rPr lang="es-ES" sz="1800" b="1" dirty="0" smtClean="0">
                <a:solidFill>
                  <a:srgbClr val="00B0F0"/>
                </a:solidFill>
              </a:rPr>
            </a:br>
            <a:r>
              <a:rPr lang="es-ES" sz="1800" b="1" dirty="0" smtClean="0">
                <a:solidFill>
                  <a:srgbClr val="00B0F0"/>
                </a:solidFill>
              </a:rPr>
              <a:t>BÉRGAMO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 smtClean="0"/>
              <a:t>LA </a:t>
            </a:r>
            <a:r>
              <a:rPr lang="es-ES" sz="3600" b="1" dirty="0"/>
              <a:t>DIFÍCIL CONCRECIÓN DE LOS </a:t>
            </a:r>
            <a:r>
              <a:rPr lang="es-ES" sz="3600" b="1" dirty="0" smtClean="0"/>
              <a:t>DERECHOS LABORALES </a:t>
            </a:r>
            <a:r>
              <a:rPr lang="es-ES" sz="3600" b="1" dirty="0"/>
              <a:t>COLECTIVOS  E</a:t>
            </a:r>
            <a:r>
              <a:rPr lang="es-ES" sz="3600" b="1" dirty="0" smtClean="0"/>
              <a:t>N </a:t>
            </a:r>
            <a:r>
              <a:rPr lang="es-ES" sz="3600" b="1" dirty="0"/>
              <a:t>ENTORNOS DE </a:t>
            </a:r>
            <a:r>
              <a:rPr lang="es-ES" sz="3600" b="1"/>
              <a:t>TRABAJO </a:t>
            </a:r>
            <a:r>
              <a:rPr lang="es-ES" sz="3600" b="1" smtClean="0"/>
              <a:t>DIGITALIZADOS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512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u="sng" dirty="0"/>
              <a:t>CONSECUENCIA PRINCIPAL</a:t>
            </a:r>
            <a:r>
              <a:rPr lang="es-ES" dirty="0"/>
              <a:t>: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+LA </a:t>
            </a:r>
            <a:r>
              <a:rPr lang="es-ES" i="1" dirty="0"/>
              <a:t>DISPERSIÓN GEOGRÁFICA </a:t>
            </a:r>
            <a:r>
              <a:rPr lang="es-ES" dirty="0"/>
              <a:t>DE LOS </a:t>
            </a:r>
            <a:r>
              <a:rPr lang="es-ES" dirty="0" smtClean="0"/>
              <a:t>TRABADORES QUE </a:t>
            </a:r>
            <a:r>
              <a:rPr lang="es-ES" dirty="0"/>
              <a:t>ES FUNDAMENTAL PARA UN EJERCICIO ADECUADO DE TALES </a:t>
            </a:r>
            <a:r>
              <a:rPr lang="es-ES" dirty="0" smtClean="0"/>
              <a:t>DERECHOS.</a:t>
            </a:r>
            <a:endParaRPr lang="es-ES" dirty="0" smtClean="0"/>
          </a:p>
          <a:p>
            <a:pPr algn="just">
              <a:buFontTx/>
              <a:buChar char="-"/>
            </a:pPr>
            <a:r>
              <a:rPr lang="es-ES" dirty="0" smtClean="0"/>
              <a:t>C</a:t>
            </a:r>
            <a:r>
              <a:rPr lang="es-ES" dirty="0" smtClean="0"/>
              <a:t>onfiguración </a:t>
            </a:r>
            <a:r>
              <a:rPr lang="es-ES" dirty="0" smtClean="0"/>
              <a:t>de un </a:t>
            </a:r>
            <a:r>
              <a:rPr lang="es-ES" u="sng" dirty="0" smtClean="0"/>
              <a:t>escenario diferente del </a:t>
            </a:r>
            <a:r>
              <a:rPr lang="es-ES" u="sng" dirty="0" smtClean="0"/>
              <a:t>trabajo tradicional</a:t>
            </a:r>
          </a:p>
          <a:p>
            <a:pPr marL="0" indent="0" algn="just">
              <a:buNone/>
            </a:pPr>
            <a:endParaRPr lang="es-ES" u="sng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 donde </a:t>
            </a:r>
            <a:r>
              <a:rPr lang="es-ES" dirty="0" smtClean="0"/>
              <a:t>la concreción y el ejercicio de sus derechos laborales, en especial, los colectivos, se dificultan enormemente.</a:t>
            </a:r>
          </a:p>
          <a:p>
            <a:pPr algn="just">
              <a:buFontTx/>
              <a:buChar char="-"/>
            </a:pPr>
            <a:endParaRPr lang="es-ES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  <p:sp>
        <p:nvSpPr>
          <p:cNvPr id="4" name="Flecha abajo 3"/>
          <p:cNvSpPr/>
          <p:nvPr/>
        </p:nvSpPr>
        <p:spPr>
          <a:xfrm>
            <a:off x="4081989" y="4509120"/>
            <a:ext cx="484632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1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 fontScale="92500"/>
          </a:bodyPr>
          <a:lstStyle/>
          <a:p>
            <a:r>
              <a:rPr lang="es-ES" u="sng" dirty="0" smtClean="0"/>
              <a:t>¿QUÉ HACER? ¿CÓMO ACTUAR?</a:t>
            </a:r>
            <a:endParaRPr lang="es-ES" u="sng" dirty="0" smtClean="0"/>
          </a:p>
          <a:p>
            <a:pPr marL="0" indent="0">
              <a:buNone/>
            </a:pPr>
            <a:r>
              <a:rPr lang="es-ES" dirty="0" smtClean="0"/>
              <a:t>HAY QUE HACER AVANZAR LA ACCIÓN SINDICAL EN ESTE SENTIDO:</a:t>
            </a:r>
          </a:p>
          <a:p>
            <a:r>
              <a:rPr lang="es-ES" dirty="0" smtClean="0"/>
              <a:t>a</a:t>
            </a:r>
            <a:r>
              <a:rPr lang="es-ES" dirty="0"/>
              <a:t>) </a:t>
            </a:r>
            <a:r>
              <a:rPr lang="es-ES" b="1" dirty="0"/>
              <a:t>Fortalecer el papel de la negociación colectiva</a:t>
            </a:r>
            <a:r>
              <a:rPr lang="es-ES" dirty="0"/>
              <a:t> en la digitalización de los sectores productivos y empresas; </a:t>
            </a:r>
            <a:endParaRPr lang="es-ES" dirty="0" smtClean="0"/>
          </a:p>
          <a:p>
            <a:r>
              <a:rPr lang="es-ES" dirty="0" smtClean="0"/>
              <a:t>b</a:t>
            </a:r>
            <a:r>
              <a:rPr lang="es-ES" dirty="0"/>
              <a:t>) </a:t>
            </a:r>
            <a:r>
              <a:rPr lang="es-ES" b="1" dirty="0"/>
              <a:t>Adaptar</a:t>
            </a:r>
            <a:r>
              <a:rPr lang="es-ES" dirty="0"/>
              <a:t> los esquemas tradicionales de </a:t>
            </a:r>
            <a:r>
              <a:rPr lang="es-ES" b="1" dirty="0"/>
              <a:t>acción sindical </a:t>
            </a:r>
            <a:r>
              <a:rPr lang="es-ES" dirty="0"/>
              <a:t>a los </a:t>
            </a:r>
            <a:r>
              <a:rPr lang="es-ES" b="1" dirty="0"/>
              <a:t>nuevos entornos laborales </a:t>
            </a:r>
            <a:r>
              <a:rPr lang="es-ES" dirty="0"/>
              <a:t>(plataformas digitales); </a:t>
            </a:r>
            <a:endParaRPr lang="es-ES" dirty="0" smtClean="0"/>
          </a:p>
          <a:p>
            <a:r>
              <a:rPr lang="es-ES" dirty="0" smtClean="0"/>
              <a:t>c</a:t>
            </a:r>
            <a:r>
              <a:rPr lang="es-ES" dirty="0"/>
              <a:t>) </a:t>
            </a:r>
            <a:r>
              <a:rPr lang="es-ES" b="1" dirty="0"/>
              <a:t>Impulsar</a:t>
            </a:r>
            <a:r>
              <a:rPr lang="es-ES" dirty="0"/>
              <a:t> a través del diálogo social tripartito </a:t>
            </a:r>
            <a:r>
              <a:rPr lang="es-ES" b="1" dirty="0"/>
              <a:t>marcos normativos adecuados</a:t>
            </a:r>
            <a:r>
              <a:rPr lang="es-ES" dirty="0"/>
              <a:t> y políticas de acompañamiento que favorezcan los avances y reduzcan las brechas (género, edad, territorio</a:t>
            </a:r>
            <a:r>
              <a:rPr lang="es-ES" dirty="0" smtClean="0"/>
              <a:t>…).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204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A) </a:t>
            </a:r>
            <a:r>
              <a:rPr lang="es-ES" b="1" u="sng" dirty="0" smtClean="0"/>
              <a:t>Nuevas formas de Representación </a:t>
            </a:r>
            <a:r>
              <a:rPr lang="es-ES" b="1" u="sng" dirty="0"/>
              <a:t>de los </a:t>
            </a:r>
            <a:r>
              <a:rPr lang="es-ES" b="1" u="sng" dirty="0" smtClean="0"/>
              <a:t>Trabajadores </a:t>
            </a:r>
            <a:r>
              <a:rPr lang="es-ES" b="1" u="sng" dirty="0"/>
              <a:t>en el nuevo contexto </a:t>
            </a:r>
            <a:r>
              <a:rPr lang="es-ES" b="1" u="sng" dirty="0" smtClean="0"/>
              <a:t>productivo</a:t>
            </a:r>
          </a:p>
          <a:p>
            <a:pPr algn="just">
              <a:buFontTx/>
              <a:buChar char="-"/>
            </a:pPr>
            <a:r>
              <a:rPr lang="es-ES" dirty="0" smtClean="0"/>
              <a:t>Degradación derechos individuales y regresión der. Colectivos:</a:t>
            </a:r>
          </a:p>
          <a:p>
            <a:pPr marL="0" indent="0" algn="just">
              <a:buNone/>
            </a:pPr>
            <a:r>
              <a:rPr lang="es-ES" dirty="0"/>
              <a:t>	</a:t>
            </a:r>
            <a:r>
              <a:rPr lang="es-ES" dirty="0" smtClean="0"/>
              <a:t>+Desaparición Centro </a:t>
            </a:r>
            <a:r>
              <a:rPr lang="es-ES" dirty="0" err="1" smtClean="0"/>
              <a:t>Trabjo</a:t>
            </a:r>
            <a:endParaRPr lang="es-ES" dirty="0" smtClean="0"/>
          </a:p>
          <a:p>
            <a:pPr marL="0" indent="0" algn="just">
              <a:buNone/>
            </a:pPr>
            <a:r>
              <a:rPr lang="es-ES" dirty="0"/>
              <a:t>	</a:t>
            </a:r>
            <a:r>
              <a:rPr lang="es-ES" dirty="0" smtClean="0"/>
              <a:t>+</a:t>
            </a:r>
            <a:r>
              <a:rPr lang="es-ES" dirty="0" err="1" smtClean="0"/>
              <a:t>Difuminación</a:t>
            </a:r>
            <a:r>
              <a:rPr lang="es-ES" dirty="0" smtClean="0"/>
              <a:t> der. Trabajadores.</a:t>
            </a:r>
          </a:p>
          <a:p>
            <a:pPr marL="0" indent="0" algn="just">
              <a:buNone/>
            </a:pPr>
            <a:r>
              <a:rPr lang="es-ES" dirty="0"/>
              <a:t>CONCLUSIÓN: HAY QUE CREAR NUEVAS INSTANCIAS REPRESENTATIVAS QUE DEN RESPUESTA AL NUEVO ACTUAL CONTEXTO.</a:t>
            </a:r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201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- ¿</a:t>
            </a:r>
            <a:r>
              <a:rPr lang="es-ES" dirty="0" smtClean="0"/>
              <a:t>CÓMO? Ideando </a:t>
            </a:r>
            <a:r>
              <a:rPr lang="es-ES" b="1" dirty="0"/>
              <a:t>fórmulas de organización sindical y la defensa de los intereses de los trabajadores en términos de ciclo o cadena </a:t>
            </a:r>
            <a:r>
              <a:rPr lang="es-ES" b="1" dirty="0" smtClean="0"/>
              <a:t>productiva (</a:t>
            </a:r>
            <a:r>
              <a:rPr lang="es-ES" dirty="0" smtClean="0"/>
              <a:t>global), </a:t>
            </a:r>
            <a:r>
              <a:rPr lang="es-ES" dirty="0"/>
              <a:t>superando los estrechos </a:t>
            </a:r>
            <a:r>
              <a:rPr lang="es-ES" dirty="0" smtClean="0"/>
              <a:t>márgenes </a:t>
            </a:r>
            <a:r>
              <a:rPr lang="es-ES" dirty="0"/>
              <a:t>marcados </a:t>
            </a:r>
            <a:r>
              <a:rPr lang="es-ES" dirty="0" smtClean="0"/>
              <a:t>por: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+ </a:t>
            </a:r>
            <a:r>
              <a:rPr lang="es-ES" dirty="0"/>
              <a:t>el </a:t>
            </a:r>
            <a:r>
              <a:rPr lang="es-ES" dirty="0" smtClean="0"/>
              <a:t>oficio y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+ </a:t>
            </a:r>
            <a:r>
              <a:rPr lang="es-ES" dirty="0"/>
              <a:t>la empresa o el sector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a </a:t>
            </a:r>
            <a:r>
              <a:rPr lang="es-ES" dirty="0"/>
              <a:t>los que se han ceñido tradicionalmente las mismas.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938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MODERNAS FORMAS DE REPRESENTACIÓN: </a:t>
            </a:r>
          </a:p>
          <a:p>
            <a:r>
              <a:rPr lang="es-ES" dirty="0" smtClean="0"/>
              <a:t>A) </a:t>
            </a:r>
            <a:r>
              <a:rPr lang="es-ES" b="1" dirty="0" smtClean="0"/>
              <a:t>RED SINDICAL DE EMPRESAS </a:t>
            </a:r>
          </a:p>
          <a:p>
            <a:pPr marL="0" indent="0" algn="just">
              <a:buNone/>
            </a:pPr>
            <a:r>
              <a:rPr lang="es-ES" b="1" dirty="0"/>
              <a:t>	</a:t>
            </a:r>
            <a:r>
              <a:rPr lang="es-ES" b="1" dirty="0" smtClean="0"/>
              <a:t>Concepto: </a:t>
            </a:r>
            <a:r>
              <a:rPr lang="es-ES" dirty="0" smtClean="0"/>
              <a:t>Son </a:t>
            </a:r>
            <a:r>
              <a:rPr lang="es-ES" dirty="0"/>
              <a:t>“una articulación de trabajadores de diferentes unidades productivas de una misma empresa con el objetivo de intercambiar informaciones y experiencias, consensuar pautas comunes de cara a posteriores negociaciones con la plana empresarial y llevar adelante acciones conjuntas de diferente naturaleza de modo </a:t>
            </a:r>
            <a:r>
              <a:rPr lang="es-ES" dirty="0" smtClean="0"/>
              <a:t>organizado</a:t>
            </a:r>
            <a:r>
              <a:rPr lang="es-ES" b="1" dirty="0" smtClean="0"/>
              <a:t>”.</a:t>
            </a:r>
          </a:p>
          <a:p>
            <a:pPr marL="0" indent="0" algn="just">
              <a:buNone/>
            </a:pPr>
            <a:r>
              <a:rPr lang="es-ES" b="1" dirty="0"/>
              <a:t>	E</a:t>
            </a:r>
            <a:r>
              <a:rPr lang="es-ES" b="1" dirty="0" smtClean="0"/>
              <a:t>j.: Red Sindical de Empresas proveedoras de 	INDITEX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07448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8136904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B) </a:t>
            </a:r>
            <a:r>
              <a:rPr lang="es-ES" b="1" dirty="0" smtClean="0"/>
              <a:t>COMITÉS SINDICALES MUNDIALES Y REGIONALES</a:t>
            </a:r>
          </a:p>
          <a:p>
            <a:pPr algn="just">
              <a:buFontTx/>
              <a:buChar char="-"/>
            </a:pPr>
            <a:r>
              <a:rPr lang="es-ES" dirty="0" smtClean="0"/>
              <a:t>Son estructuras organizativas:</a:t>
            </a:r>
          </a:p>
          <a:p>
            <a:pPr marL="0" indent="0" algn="just">
              <a:buNone/>
            </a:pPr>
            <a:r>
              <a:rPr lang="es-ES" dirty="0"/>
              <a:t>	</a:t>
            </a:r>
            <a:r>
              <a:rPr lang="es-ES" dirty="0" smtClean="0"/>
              <a:t>+ En el ámbito de las EMN</a:t>
            </a:r>
          </a:p>
          <a:p>
            <a:pPr marL="0" indent="0" algn="just">
              <a:buNone/>
            </a:pPr>
            <a:r>
              <a:rPr lang="es-ES" dirty="0"/>
              <a:t>	</a:t>
            </a:r>
            <a:r>
              <a:rPr lang="es-ES" dirty="0" smtClean="0"/>
              <a:t>+ Que sirven de Instrumentos de Apoyo a la acción 	sindical de los trabajadores de estas empresas. </a:t>
            </a:r>
          </a:p>
          <a:p>
            <a:pPr algn="just">
              <a:buFontTx/>
              <a:buChar char="-"/>
            </a:pPr>
            <a:r>
              <a:rPr lang="es-ES" dirty="0" smtClean="0"/>
              <a:t>Formados por trabajadores de todos los centros de la Empresa en el mundo.</a:t>
            </a:r>
          </a:p>
          <a:p>
            <a:pPr algn="just">
              <a:buFontTx/>
              <a:buChar char="-"/>
            </a:pPr>
            <a:r>
              <a:rPr lang="es-ES" dirty="0" smtClean="0"/>
              <a:t>FINALIDAD: “Impulsar </a:t>
            </a:r>
            <a:r>
              <a:rPr lang="es-ES" dirty="0"/>
              <a:t>mejores prácticas en materia de promoción de los derechos a la libertad sindical y a la negociación colectiva, entendidas como base para el fortalecimiento de las condiciones laborales de todos los trabajadores del </a:t>
            </a:r>
            <a:r>
              <a:rPr lang="es-ES" dirty="0" smtClean="0"/>
              <a:t>grupo” (INDITEX).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		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226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C) </a:t>
            </a:r>
            <a:r>
              <a:rPr lang="es-ES" b="1" dirty="0"/>
              <a:t>COMITÉS «VIRTUALES» DE EMPRESA </a:t>
            </a:r>
            <a:endParaRPr lang="es-ES" b="1" dirty="0" smtClean="0"/>
          </a:p>
          <a:p>
            <a:pPr marL="0" indent="0" algn="just">
              <a:buNone/>
            </a:pPr>
            <a:r>
              <a:rPr lang="es-ES" dirty="0" smtClean="0"/>
              <a:t>- Grupos de trabajadores que </a:t>
            </a:r>
            <a:r>
              <a:rPr lang="es-ES" dirty="0"/>
              <a:t>se comunican,  preferentemente, a través de redes sociales, además, de realizar asambleas también a través de medios telemáticos.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	Ej.: </a:t>
            </a:r>
            <a:r>
              <a:rPr lang="es-ES" dirty="0" err="1" smtClean="0"/>
              <a:t>Ridersxderechos</a:t>
            </a:r>
            <a:r>
              <a:rPr lang="es-ES" dirty="0" smtClean="0"/>
              <a:t> (formado </a:t>
            </a:r>
            <a:r>
              <a:rPr lang="es-ES" dirty="0"/>
              <a:t>por </a:t>
            </a:r>
            <a:r>
              <a:rPr lang="es-ES" dirty="0" err="1"/>
              <a:t>riders</a:t>
            </a:r>
            <a:r>
              <a:rPr lang="es-ES" dirty="0"/>
              <a:t> de </a:t>
            </a:r>
            <a:r>
              <a:rPr lang="es-ES" dirty="0" smtClean="0"/>
              <a:t>	</a:t>
            </a:r>
            <a:r>
              <a:rPr lang="es-ES" dirty="0" err="1" smtClean="0"/>
              <a:t>Deliveroo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8699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99247" y="1412776"/>
            <a:ext cx="7745505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 smtClean="0"/>
              <a:t>B) </a:t>
            </a:r>
            <a:r>
              <a:rPr lang="es-ES" b="1" u="sng" dirty="0" smtClean="0"/>
              <a:t>Nuevas </a:t>
            </a:r>
            <a:r>
              <a:rPr lang="es-ES" b="1" u="sng" dirty="0"/>
              <a:t>formas de </a:t>
            </a:r>
            <a:r>
              <a:rPr lang="es-ES" b="1" u="sng" dirty="0" smtClean="0"/>
              <a:t>Negociación Colectiva </a:t>
            </a:r>
            <a:r>
              <a:rPr lang="es-ES" b="1" u="sng" dirty="0"/>
              <a:t>en el nuevo contexto </a:t>
            </a:r>
            <a:r>
              <a:rPr lang="es-ES" b="1" u="sng" dirty="0" smtClean="0"/>
              <a:t>productivo</a:t>
            </a:r>
          </a:p>
          <a:p>
            <a:pPr>
              <a:buFontTx/>
              <a:buChar char="-"/>
            </a:pPr>
            <a:r>
              <a:rPr lang="es-ES" b="1" dirty="0" smtClean="0"/>
              <a:t>La NC ha tenido su ámbito de actuación restringido a un </a:t>
            </a:r>
            <a:r>
              <a:rPr lang="es-ES" b="1" u="sng" dirty="0" smtClean="0"/>
              <a:t>ámbito</a:t>
            </a:r>
            <a:r>
              <a:rPr lang="es-ES" b="1" dirty="0" smtClean="0"/>
              <a:t> puramente </a:t>
            </a:r>
            <a:r>
              <a:rPr lang="es-ES" b="1" u="sng" dirty="0" smtClean="0"/>
              <a:t>local o nacional</a:t>
            </a:r>
            <a:r>
              <a:rPr lang="es-ES" b="1" dirty="0" smtClean="0"/>
              <a:t>.</a:t>
            </a:r>
          </a:p>
          <a:p>
            <a:pPr marL="0" indent="0">
              <a:buNone/>
            </a:pPr>
            <a:endParaRPr lang="es-ES" b="1" dirty="0" smtClean="0"/>
          </a:p>
          <a:p>
            <a:pPr>
              <a:buFontTx/>
              <a:buChar char="-"/>
            </a:pPr>
            <a:r>
              <a:rPr lang="es-ES" b="1" u="sng" dirty="0" smtClean="0"/>
              <a:t>Globalización: ha difuminado </a:t>
            </a:r>
            <a:r>
              <a:rPr lang="es-ES" b="1" dirty="0" smtClean="0"/>
              <a:t>y hecho inservibles las tradicionales fórmulas de ejercicio de la NC, dada la </a:t>
            </a:r>
            <a:r>
              <a:rPr lang="es-ES" b="1" u="sng" dirty="0" smtClean="0"/>
              <a:t>mayor presencia</a:t>
            </a:r>
            <a:r>
              <a:rPr lang="es-ES" b="1" dirty="0" smtClean="0"/>
              <a:t> cada vez de </a:t>
            </a:r>
            <a:r>
              <a:rPr lang="es-ES" b="1" u="sng" dirty="0" smtClean="0"/>
              <a:t>EMN</a:t>
            </a:r>
            <a:r>
              <a:rPr lang="es-ES" b="1" dirty="0" smtClean="0"/>
              <a:t> en el comercio mundial.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b="1" dirty="0" smtClean="0"/>
              <a:t>* Se necesitan acuerdos que trasciendan el ámbito 	nacional para dar respuesta a este fenómeno global.</a:t>
            </a:r>
          </a:p>
          <a:p>
            <a:pPr marL="0" indent="0">
              <a:buNone/>
            </a:pPr>
            <a:endParaRPr lang="es-ES" b="1" dirty="0" smtClean="0"/>
          </a:p>
          <a:p>
            <a:pPr>
              <a:buFontTx/>
              <a:buChar char="-"/>
            </a:pPr>
            <a:r>
              <a:rPr lang="es-ES" b="1" dirty="0" smtClean="0"/>
              <a:t>Esto se ha hecho a través de 2 fórmulas:</a:t>
            </a:r>
          </a:p>
          <a:p>
            <a:pPr marL="0" indent="0">
              <a:buNone/>
            </a:pPr>
            <a:r>
              <a:rPr lang="es-ES" b="1" dirty="0" smtClean="0"/>
              <a:t>	a) Códigos de conducta en el marco de la RSE</a:t>
            </a:r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b="1" dirty="0" smtClean="0"/>
              <a:t>b) Acuerdos Marco Internacionales.</a:t>
            </a:r>
          </a:p>
          <a:p>
            <a:pPr marL="0" indent="0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9484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es-ES" b="1" dirty="0" smtClean="0"/>
              <a:t>Códigos </a:t>
            </a:r>
            <a:r>
              <a:rPr lang="es-ES" b="1" dirty="0"/>
              <a:t>de conducta en el marco de la </a:t>
            </a:r>
            <a:r>
              <a:rPr lang="es-ES" b="1" dirty="0" smtClean="0"/>
              <a:t>RSE</a:t>
            </a:r>
          </a:p>
          <a:p>
            <a:pPr>
              <a:buFontTx/>
              <a:buChar char="-"/>
            </a:pPr>
            <a:r>
              <a:rPr lang="es-ES" dirty="0" smtClean="0"/>
              <a:t>Son acuerdos puramente voluntarios para asumir compromisos de reconocimiento de derechos por parte del empresario.</a:t>
            </a:r>
          </a:p>
          <a:p>
            <a:pPr>
              <a:buFontTx/>
              <a:buChar char="-"/>
            </a:pPr>
            <a:r>
              <a:rPr lang="es-ES" dirty="0" smtClean="0"/>
              <a:t>No tienen fuerza de obligar.</a:t>
            </a:r>
          </a:p>
          <a:p>
            <a:pPr>
              <a:buFontTx/>
              <a:buChar char="-"/>
            </a:pPr>
            <a:r>
              <a:rPr lang="es-ES" dirty="0" smtClean="0"/>
              <a:t>Hay que dar un paso más para dotar de plena efectividad jurídica a esos compromisos.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6669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99247" y="1844825"/>
            <a:ext cx="7745505" cy="428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b="1" dirty="0" smtClean="0"/>
              <a:t>b) Acuerdos Marco Internacionales</a:t>
            </a:r>
          </a:p>
          <a:p>
            <a:pPr marL="0" indent="0" algn="just">
              <a:buNone/>
            </a:pPr>
            <a:r>
              <a:rPr lang="es-ES" dirty="0"/>
              <a:t>	</a:t>
            </a:r>
            <a:r>
              <a:rPr lang="es-ES" dirty="0" smtClean="0"/>
              <a:t>Son “Acuerdos alcanzados </a:t>
            </a:r>
            <a:r>
              <a:rPr lang="es-ES" dirty="0"/>
              <a:t>entre la empresa transnacional y la federación sindical internacional sobre condiciones mínimas de trabajo que se deben mantener en cualquier lugar que se asiente la empresa, con mecanismos de monitorización de su cumplimiento y de seguimiento de los compromisos adoptados” (Nieto </a:t>
            </a:r>
            <a:r>
              <a:rPr lang="es-ES" dirty="0" smtClean="0"/>
              <a:t>Rojas).</a:t>
            </a:r>
          </a:p>
          <a:p>
            <a:pPr algn="just">
              <a:buFontTx/>
              <a:buChar char="-"/>
            </a:pPr>
            <a:r>
              <a:rPr lang="es-ES" dirty="0" smtClean="0"/>
              <a:t>AMI: representan un </a:t>
            </a:r>
            <a:r>
              <a:rPr lang="es-ES" u="sng" dirty="0" smtClean="0"/>
              <a:t>grado mayor de </a:t>
            </a:r>
            <a:r>
              <a:rPr lang="es-ES" u="sng" dirty="0" err="1" smtClean="0"/>
              <a:t>juridificación</a:t>
            </a:r>
            <a:r>
              <a:rPr lang="es-ES" u="sng" dirty="0" smtClean="0"/>
              <a:t> </a:t>
            </a:r>
            <a:r>
              <a:rPr lang="es-ES" dirty="0" smtClean="0"/>
              <a:t>de los compromisos adoptados por las EMN. </a:t>
            </a:r>
          </a:p>
          <a:p>
            <a:pPr algn="just">
              <a:buFontTx/>
              <a:buChar char="-"/>
            </a:pPr>
            <a:r>
              <a:rPr lang="es-ES" dirty="0" smtClean="0"/>
              <a:t>Finalidad: </a:t>
            </a:r>
            <a:r>
              <a:rPr lang="es-ES" u="sng" dirty="0" smtClean="0"/>
              <a:t>extender los derechos laborales </a:t>
            </a:r>
            <a:r>
              <a:rPr lang="es-ES" dirty="0" smtClean="0"/>
              <a:t>de los trabajadores de la </a:t>
            </a:r>
            <a:r>
              <a:rPr lang="es-ES" dirty="0" err="1" smtClean="0"/>
              <a:t>Eª</a:t>
            </a:r>
            <a:r>
              <a:rPr lang="es-ES" dirty="0" smtClean="0"/>
              <a:t> Matriz al resto de empresas de la cadena de suministro.</a:t>
            </a:r>
          </a:p>
          <a:p>
            <a:pPr algn="just">
              <a:buFontTx/>
              <a:buChar char="-"/>
            </a:pPr>
            <a:r>
              <a:rPr lang="es-ES" dirty="0" smtClean="0"/>
              <a:t>Se están firmando cada vez </a:t>
            </a:r>
            <a:r>
              <a:rPr lang="es-ES" u="sng" dirty="0" smtClean="0"/>
              <a:t>mayor número de AMI.</a:t>
            </a:r>
          </a:p>
          <a:p>
            <a:pPr algn="just">
              <a:buFontTx/>
              <a:buChar char="-"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146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/>
          <a:lstStyle/>
          <a:p>
            <a:pPr marL="0" lvl="0" indent="0">
              <a:buNone/>
            </a:pPr>
            <a:r>
              <a:rPr lang="es-ES" dirty="0" smtClean="0"/>
              <a:t>1. LAS </a:t>
            </a:r>
            <a:r>
              <a:rPr lang="es-ES" dirty="0"/>
              <a:t>MODERNAS FORMAS DE PRODUCCIÓN Y TRABAJO: </a:t>
            </a:r>
            <a:r>
              <a:rPr lang="es-ES" dirty="0" smtClean="0"/>
              <a:t>CARACTERÍSTICAS.</a:t>
            </a:r>
            <a:endParaRPr lang="es-ES" dirty="0"/>
          </a:p>
          <a:p>
            <a:r>
              <a:rPr lang="es-ES" i="1" dirty="0"/>
              <a:t>Tecnología/Digitalización</a:t>
            </a:r>
            <a:endParaRPr lang="es-ES" dirty="0"/>
          </a:p>
          <a:p>
            <a:r>
              <a:rPr lang="es-ES" i="1" dirty="0"/>
              <a:t>Globalización</a:t>
            </a:r>
            <a:endParaRPr lang="es-ES" dirty="0"/>
          </a:p>
          <a:p>
            <a:r>
              <a:rPr lang="es-ES" i="1" dirty="0"/>
              <a:t>Envejecimiento poblacional</a:t>
            </a:r>
            <a:endParaRPr lang="es-ES" dirty="0"/>
          </a:p>
          <a:p>
            <a:r>
              <a:rPr lang="es-ES" i="1" dirty="0"/>
              <a:t>Externalización y deslocalización </a:t>
            </a:r>
            <a:r>
              <a:rPr lang="es-ES" i="1" dirty="0" smtClean="0"/>
              <a:t>productiva</a:t>
            </a: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MUCHAS GRACIAS</a:t>
            </a:r>
          </a:p>
          <a:p>
            <a:pPr marL="0" indent="0" algn="ctr">
              <a:buNone/>
            </a:pPr>
            <a:r>
              <a:rPr lang="es-ES" sz="3200" dirty="0" smtClean="0">
                <a:solidFill>
                  <a:schemeClr val="tx2"/>
                </a:solidFill>
              </a:rPr>
              <a:t>POR SU ATENCIÓN</a:t>
            </a:r>
            <a:endParaRPr lang="es-ES" sz="3200" dirty="0">
              <a:solidFill>
                <a:schemeClr val="tx2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8090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99247" y="1556792"/>
            <a:ext cx="7745505" cy="4569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800" dirty="0"/>
              <a:t>2. </a:t>
            </a:r>
            <a:r>
              <a:rPr lang="es-ES" sz="2600" dirty="0"/>
              <a:t>LA ECONOMIA DIGITAL </a:t>
            </a:r>
            <a:r>
              <a:rPr lang="es-ES" sz="2600" dirty="0" smtClean="0"/>
              <a:t>OMNICOMPRENSIVA</a:t>
            </a:r>
            <a:endParaRPr lang="es-ES" sz="2600" dirty="0" smtClean="0"/>
          </a:p>
          <a:p>
            <a:pPr>
              <a:buFontTx/>
              <a:buChar char="-"/>
            </a:pPr>
            <a:r>
              <a:rPr lang="es-ES" dirty="0" smtClean="0"/>
              <a:t>Tecnología y Digitalización: </a:t>
            </a:r>
            <a:r>
              <a:rPr lang="es-ES" dirty="0" smtClean="0"/>
              <a:t>se está haciendo cada vez más presente en los procesos productivos y las nuevas manifestaciones empresariales.</a:t>
            </a:r>
          </a:p>
          <a:p>
            <a:r>
              <a:rPr lang="es-ES" dirty="0"/>
              <a:t>CRECIENTE IMPORTANCIA ECONÓMICA DE LA EC:</a:t>
            </a:r>
          </a:p>
          <a:p>
            <a:pPr lvl="1"/>
            <a:r>
              <a:rPr lang="es-ES" u="sng" dirty="0"/>
              <a:t>POR SECTORES </a:t>
            </a:r>
          </a:p>
          <a:p>
            <a:pPr lvl="2"/>
            <a:r>
              <a:rPr lang="es-ES" dirty="0"/>
              <a:t>HOSTELERÍA Y TURISMO (AIRBNB)</a:t>
            </a:r>
          </a:p>
          <a:p>
            <a:pPr lvl="2"/>
            <a:r>
              <a:rPr lang="es-ES" dirty="0"/>
              <a:t>TRANSPORTE (UBER, CABIFY, BLABLACAR)</a:t>
            </a:r>
          </a:p>
          <a:p>
            <a:pPr lvl="2"/>
            <a:r>
              <a:rPr lang="es-ES" dirty="0"/>
              <a:t>DISTRIBUCIÓN (E-BAY)</a:t>
            </a:r>
          </a:p>
          <a:p>
            <a:pPr lvl="1"/>
            <a:r>
              <a:rPr lang="es-ES" u="sng" dirty="0"/>
              <a:t>POR PAÍSES</a:t>
            </a:r>
          </a:p>
          <a:p>
            <a:pPr lvl="2"/>
            <a:r>
              <a:rPr lang="es-ES" dirty="0"/>
              <a:t>FRANCIA (36%)</a:t>
            </a:r>
          </a:p>
          <a:p>
            <a:pPr lvl="2"/>
            <a:r>
              <a:rPr lang="es-ES" dirty="0"/>
              <a:t>IRLANDA (35%)</a:t>
            </a:r>
          </a:p>
          <a:p>
            <a:pPr lvl="2"/>
            <a:r>
              <a:rPr lang="es-ES" dirty="0"/>
              <a:t>LETONIA (24%)</a:t>
            </a:r>
          </a:p>
          <a:p>
            <a:pPr>
              <a:buFontTx/>
              <a:buChar char="-"/>
            </a:pPr>
            <a:endParaRPr lang="es-ES" dirty="0" smtClean="0"/>
          </a:p>
          <a:p>
            <a:pPr>
              <a:buFontTx/>
              <a:buChar char="-"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5676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s-ES" u="sng" dirty="0" smtClean="0"/>
              <a:t>Digitalización</a:t>
            </a:r>
            <a:r>
              <a:rPr lang="es-ES" dirty="0" smtClean="0"/>
              <a:t>: han </a:t>
            </a:r>
            <a:r>
              <a:rPr lang="es-ES" dirty="0"/>
              <a:t>traído muchas </a:t>
            </a:r>
            <a:r>
              <a:rPr lang="es-ES" u="sng" dirty="0"/>
              <a:t>ventajas</a:t>
            </a:r>
            <a:r>
              <a:rPr lang="es-ES" dirty="0"/>
              <a:t> a los ciudadanos y usuarios de los servicios del mercado de trabajo.</a:t>
            </a:r>
          </a:p>
          <a:p>
            <a:pPr marL="0" indent="0">
              <a:buNone/>
            </a:pPr>
            <a:r>
              <a:rPr lang="es-ES" dirty="0" smtClean="0"/>
              <a:t>	+ Muchos </a:t>
            </a:r>
            <a:r>
              <a:rPr lang="es-ES" u="sng" dirty="0"/>
              <a:t>trámites</a:t>
            </a:r>
            <a:r>
              <a:rPr lang="es-ES" dirty="0"/>
              <a:t> administrativos y empresariales se </a:t>
            </a:r>
            <a:r>
              <a:rPr lang="es-ES" dirty="0" smtClean="0"/>
              <a:t>	hacen </a:t>
            </a:r>
            <a:r>
              <a:rPr lang="es-ES" dirty="0"/>
              <a:t>de manera </a:t>
            </a:r>
            <a:r>
              <a:rPr lang="es-ES" u="sng" dirty="0"/>
              <a:t>electrónica</a:t>
            </a:r>
            <a:r>
              <a:rPr lang="es-ES" dirty="0"/>
              <a:t> hoy en día: facilitan la vida </a:t>
            </a:r>
            <a:r>
              <a:rPr lang="es-ES" dirty="0" smtClean="0"/>
              <a:t>	del </a:t>
            </a:r>
            <a:r>
              <a:rPr lang="es-ES" dirty="0"/>
              <a:t>ciudadano. </a:t>
            </a:r>
          </a:p>
          <a:p>
            <a:pPr marL="0" indent="0">
              <a:buNone/>
            </a:pPr>
            <a:r>
              <a:rPr lang="es-ES" dirty="0"/>
              <a:t>	+ Nuevos aportes añadidos a los </a:t>
            </a:r>
            <a:r>
              <a:rPr lang="es-ES" dirty="0" smtClean="0"/>
              <a:t>anteriores (EC):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		*</a:t>
            </a:r>
            <a:r>
              <a:rPr lang="es-ES" u="sng" dirty="0"/>
              <a:t>Dimensión social </a:t>
            </a:r>
            <a:r>
              <a:rPr lang="es-ES" dirty="0"/>
              <a:t>(creación de empleo, 			</a:t>
            </a:r>
            <a:r>
              <a:rPr lang="es-ES" dirty="0" smtClean="0"/>
              <a:t>racionalización </a:t>
            </a:r>
            <a:r>
              <a:rPr lang="es-ES" dirty="0"/>
              <a:t>y sostenibilidad del consumo de 		</a:t>
            </a:r>
            <a:r>
              <a:rPr lang="es-ES" dirty="0" smtClean="0"/>
              <a:t>las </a:t>
            </a:r>
            <a:r>
              <a:rPr lang="es-ES" dirty="0"/>
              <a:t>familias)</a:t>
            </a:r>
          </a:p>
          <a:p>
            <a:pPr marL="0" indent="0">
              <a:buNone/>
            </a:pPr>
            <a:r>
              <a:rPr lang="es-ES" dirty="0"/>
              <a:t>		* </a:t>
            </a:r>
            <a:r>
              <a:rPr lang="es-ES" u="sng" dirty="0"/>
              <a:t>Dimensión medioambiental </a:t>
            </a:r>
            <a:r>
              <a:rPr lang="es-ES" dirty="0"/>
              <a:t>(Reducción de la 		</a:t>
            </a:r>
            <a:r>
              <a:rPr lang="es-ES" dirty="0" smtClean="0"/>
              <a:t>huella </a:t>
            </a:r>
            <a:r>
              <a:rPr lang="es-ES" dirty="0"/>
              <a:t>energética).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/>
          </a:bodyPr>
          <a:lstStyle/>
          <a:p>
            <a:r>
              <a:rPr lang="es-ES" b="1" dirty="0"/>
              <a:t>2. La degradación de los derechos de los trabajadores en este nuevo marco de </a:t>
            </a:r>
            <a:r>
              <a:rPr lang="es-ES" b="1" dirty="0" smtClean="0"/>
              <a:t>producción</a:t>
            </a:r>
          </a:p>
          <a:p>
            <a:r>
              <a:rPr lang="es-ES" dirty="0" smtClean="0"/>
              <a:t> </a:t>
            </a:r>
            <a:r>
              <a:rPr lang="es-ES" u="sng" dirty="0" smtClean="0"/>
              <a:t>BENEFICIOS</a:t>
            </a:r>
            <a:r>
              <a:rPr lang="es-ES" dirty="0"/>
              <a:t> </a:t>
            </a:r>
            <a:r>
              <a:rPr lang="es-ES" dirty="0" smtClean="0"/>
              <a:t>DE LA ECONOMÍA DIGITAL: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*Ya mencionados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+ SIN EMBARGO, LA ECONOMÍA DIGITAL </a:t>
            </a:r>
            <a:r>
              <a:rPr lang="es-ES" dirty="0"/>
              <a:t>TAMBIÉN </a:t>
            </a:r>
            <a:r>
              <a:rPr lang="es-ES" dirty="0" smtClean="0"/>
              <a:t>TIENE </a:t>
            </a:r>
            <a:r>
              <a:rPr lang="es-ES" u="sng" dirty="0" smtClean="0"/>
              <a:t>CONTRAPARTIDAS</a:t>
            </a:r>
            <a:r>
              <a:rPr lang="es-ES" dirty="0" smtClean="0"/>
              <a:t>: </a:t>
            </a:r>
            <a:r>
              <a:rPr lang="es-ES" dirty="0"/>
              <a:t>LAS PLATAFORMAS DIGITALES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* Depauperación de Derechos de los Trabajadores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8136904" cy="475252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DEGRADACION DERECHOS LABORALES:</a:t>
            </a:r>
          </a:p>
          <a:p>
            <a:r>
              <a:rPr lang="es-ES" dirty="0" smtClean="0"/>
              <a:t> Bajas remuneraciones</a:t>
            </a:r>
          </a:p>
          <a:p>
            <a:r>
              <a:rPr lang="es-ES" dirty="0" smtClean="0"/>
              <a:t> Inseguridad </a:t>
            </a:r>
            <a:r>
              <a:rPr lang="es-ES" dirty="0"/>
              <a:t>del empleo y </a:t>
            </a:r>
            <a:r>
              <a:rPr lang="es-ES" dirty="0" smtClean="0"/>
              <a:t>subempleo</a:t>
            </a:r>
          </a:p>
          <a:p>
            <a:pPr algn="just"/>
            <a:r>
              <a:rPr lang="es-ES" dirty="0" smtClean="0"/>
              <a:t> Notable </a:t>
            </a:r>
            <a:r>
              <a:rPr lang="es-ES" dirty="0"/>
              <a:t>asimetría de poder entre trabajadores y </a:t>
            </a:r>
            <a:r>
              <a:rPr lang="es-ES" dirty="0" smtClean="0"/>
              <a:t>plataformas</a:t>
            </a:r>
          </a:p>
          <a:p>
            <a:r>
              <a:rPr lang="es-ES" dirty="0" smtClean="0"/>
              <a:t>Carencia </a:t>
            </a:r>
            <a:r>
              <a:rPr lang="es-ES" dirty="0"/>
              <a:t>de mecanismos de resolución de </a:t>
            </a:r>
            <a:r>
              <a:rPr lang="es-ES" dirty="0" smtClean="0"/>
              <a:t>conflictos</a:t>
            </a:r>
          </a:p>
          <a:p>
            <a:r>
              <a:rPr lang="es-ES" dirty="0" smtClean="0"/>
              <a:t>“Desactivación</a:t>
            </a:r>
            <a:r>
              <a:rPr lang="es-ES" dirty="0"/>
              <a:t>” arbitraria de las </a:t>
            </a:r>
            <a:r>
              <a:rPr lang="es-ES" dirty="0" smtClean="0"/>
              <a:t>plataformas</a:t>
            </a:r>
          </a:p>
          <a:p>
            <a:r>
              <a:rPr lang="es-ES" dirty="0" smtClean="0"/>
              <a:t>Discriminación</a:t>
            </a:r>
            <a:r>
              <a:rPr lang="es-ES" dirty="0"/>
              <a:t>, por razones de género, etnia, </a:t>
            </a:r>
            <a:r>
              <a:rPr lang="es-ES" dirty="0" smtClean="0"/>
              <a:t>sindicalismo</a:t>
            </a:r>
          </a:p>
          <a:p>
            <a:r>
              <a:rPr lang="es-ES" dirty="0" smtClean="0"/>
              <a:t>Acceso </a:t>
            </a:r>
            <a:r>
              <a:rPr lang="es-ES" dirty="0"/>
              <a:t>muy bajo a esquemas de protección </a:t>
            </a:r>
            <a:r>
              <a:rPr lang="es-ES" dirty="0" smtClean="0"/>
              <a:t>social</a:t>
            </a:r>
            <a:r>
              <a:rPr lang="es-ES" dirty="0" smtClean="0"/>
              <a:t>.</a:t>
            </a:r>
          </a:p>
          <a:p>
            <a:r>
              <a:rPr lang="es-ES" i="1" dirty="0"/>
              <a:t>Carencia de voz y representación </a:t>
            </a:r>
            <a:endParaRPr lang="es-ES" i="1" dirty="0" smtClean="0"/>
          </a:p>
          <a:p>
            <a:r>
              <a:rPr lang="es-ES" i="1" dirty="0"/>
              <a:t> Regulación unilateral de términos y condiciones de trabajo</a:t>
            </a:r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CONSECUENCIAS: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smtClean="0"/>
              <a:t>+ </a:t>
            </a:r>
            <a:r>
              <a:rPr lang="es-ES" dirty="0" smtClean="0"/>
              <a:t>HUIDA DEL DERECHO DEL </a:t>
            </a:r>
            <a:r>
              <a:rPr lang="es-ES" dirty="0" smtClean="0"/>
              <a:t>TRABAJO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+ </a:t>
            </a:r>
            <a:r>
              <a:rPr lang="es-ES" dirty="0" smtClean="0"/>
              <a:t>PRECARIZACIÓN DE LAS RELACIONES </a:t>
            </a:r>
            <a:r>
              <a:rPr lang="es-ES" dirty="0" smtClean="0"/>
              <a:t>     	LABORALES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+ </a:t>
            </a:r>
            <a:r>
              <a:rPr lang="es-ES" dirty="0" smtClean="0"/>
              <a:t>DEGRADACIÓN DE LOS </a:t>
            </a:r>
            <a:r>
              <a:rPr lang="es-ES" dirty="0" smtClean="0"/>
              <a:t>DERECHOS individuales     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    + </a:t>
            </a:r>
            <a:r>
              <a:rPr lang="es-ES" u="sng" dirty="0" smtClean="0"/>
              <a:t>UN DIFÍCIL EJERCICIO DE LOS DERECHOS </a:t>
            </a:r>
            <a:r>
              <a:rPr lang="es-ES" dirty="0" smtClean="0"/>
              <a:t>	</a:t>
            </a:r>
            <a:r>
              <a:rPr lang="es-ES" u="sng" dirty="0" smtClean="0"/>
              <a:t>COLECTIVOS</a:t>
            </a:r>
            <a:endParaRPr lang="es-ES" u="sng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131821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 smtClean="0"/>
              <a:t>3. LA DIFUMINACIÓN  DE LOS DERECHOS COLECTIVOS EN LA ECONOMÍA DIGITAL</a:t>
            </a:r>
          </a:p>
          <a:p>
            <a:pPr marL="0" indent="0" algn="just">
              <a:buNone/>
            </a:pPr>
            <a:r>
              <a:rPr lang="es-ES" dirty="0" smtClean="0"/>
              <a:t>- Desprotección del trabajador en la relación jurídico-laboral:</a:t>
            </a:r>
          </a:p>
          <a:p>
            <a:pPr lvl="1" algn="just"/>
            <a:r>
              <a:rPr lang="es-ES" dirty="0" smtClean="0"/>
              <a:t>+Nivel Individual</a:t>
            </a:r>
          </a:p>
          <a:p>
            <a:pPr lvl="1" algn="just"/>
            <a:r>
              <a:rPr lang="es-ES" dirty="0" smtClean="0"/>
              <a:t>+ Nivel Colectivo</a:t>
            </a:r>
          </a:p>
          <a:p>
            <a:pPr marL="411480" lvl="1" indent="0" algn="just">
              <a:buNone/>
            </a:pPr>
            <a:r>
              <a:rPr lang="es-ES" sz="2400" dirty="0" smtClean="0"/>
              <a:t>-Ejercicio de los derechos colectivos (negociación colectiva, huelga, </a:t>
            </a:r>
            <a:r>
              <a:rPr lang="es-ES" sz="2400" dirty="0" err="1" smtClean="0"/>
              <a:t>etc</a:t>
            </a:r>
            <a:r>
              <a:rPr lang="es-ES" sz="2400" dirty="0" smtClean="0"/>
              <a:t>) por la vía de los hechos.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68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99247" y="1700808"/>
            <a:ext cx="7745505" cy="4425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-CAUSAS DE ESTA DIFUMINACIÓN Y FALTA DE CONCRECIÓN DE LOS DER. COLECTIVOS:</a:t>
            </a:r>
          </a:p>
          <a:p>
            <a:pPr marL="457200" indent="-457200">
              <a:buFont typeface="Wingdings" pitchFamily="2" charset="2"/>
              <a:buAutoNum type="alphaLcParenR"/>
            </a:pPr>
            <a:r>
              <a:rPr lang="es-ES" dirty="0"/>
              <a:t>La </a:t>
            </a:r>
            <a:r>
              <a:rPr lang="es-ES" u="sng" dirty="0"/>
              <a:t>generalización</a:t>
            </a:r>
            <a:r>
              <a:rPr lang="es-ES" dirty="0"/>
              <a:t> </a:t>
            </a:r>
            <a:r>
              <a:rPr lang="es-ES" dirty="0" smtClean="0"/>
              <a:t>de la Economía </a:t>
            </a:r>
            <a:r>
              <a:rPr lang="es-ES" dirty="0"/>
              <a:t>de </a:t>
            </a:r>
            <a:r>
              <a:rPr lang="es-ES" u="sng" dirty="0" smtClean="0"/>
              <a:t>P</a:t>
            </a:r>
            <a:r>
              <a:rPr lang="es-ES" u="sng" dirty="0" smtClean="0"/>
              <a:t>lataformas</a:t>
            </a:r>
            <a:endParaRPr lang="es-ES" u="sng" dirty="0"/>
          </a:p>
          <a:p>
            <a:pPr marL="457200" indent="-457200">
              <a:buAutoNum type="alphaLcParenR"/>
            </a:pPr>
            <a:r>
              <a:rPr lang="es-ES" u="sng" dirty="0" smtClean="0"/>
              <a:t>Lugar de trabajo: lejos </a:t>
            </a:r>
            <a:r>
              <a:rPr lang="es-ES" dirty="0" smtClean="0"/>
              <a:t>de la sede de la </a:t>
            </a:r>
            <a:r>
              <a:rPr lang="es-ES" dirty="0" smtClean="0"/>
              <a:t>empresa (medios telemáticos)</a:t>
            </a:r>
            <a:endParaRPr lang="es-ES" dirty="0" smtClean="0"/>
          </a:p>
          <a:p>
            <a:pPr marL="457200" indent="-457200">
              <a:buAutoNum type="alphaLcParenR"/>
            </a:pPr>
            <a:r>
              <a:rPr lang="es-ES" dirty="0" smtClean="0"/>
              <a:t>La </a:t>
            </a:r>
            <a:r>
              <a:rPr lang="es-ES" u="sng" dirty="0" smtClean="0"/>
              <a:t>continua rotación </a:t>
            </a:r>
            <a:r>
              <a:rPr lang="es-ES" dirty="0" smtClean="0"/>
              <a:t>de trabajadores en tales empresas (muchos son expulsados por la plataforma a las primeras de cambio). </a:t>
            </a:r>
          </a:p>
          <a:p>
            <a:pPr marL="457200" indent="-457200">
              <a:buAutoNum type="alphaLcParenR"/>
            </a:pPr>
            <a:r>
              <a:rPr lang="es-ES" dirty="0" smtClean="0"/>
              <a:t>Realización de </a:t>
            </a:r>
            <a:r>
              <a:rPr lang="es-ES" u="sng" dirty="0" err="1" smtClean="0"/>
              <a:t>microtareas</a:t>
            </a:r>
            <a:r>
              <a:rPr lang="es-ES" dirty="0" smtClean="0"/>
              <a:t> para distintas plataformas de forma autónoma.</a:t>
            </a:r>
          </a:p>
          <a:p>
            <a:pPr marL="457200" indent="-457200">
              <a:buAutoNum type="alphaLcParenR"/>
            </a:pPr>
            <a:r>
              <a:rPr lang="es-ES" dirty="0" smtClean="0"/>
              <a:t>FACTOR ADICIONAL: </a:t>
            </a:r>
            <a:r>
              <a:rPr lang="es-ES" u="sng" dirty="0" smtClean="0"/>
              <a:t>Covid-19:</a:t>
            </a:r>
            <a:r>
              <a:rPr lang="es-ES" dirty="0" smtClean="0"/>
              <a:t> ha acentuado todo lo anterior.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600" b="1" dirty="0"/>
              <a:t>LA DIFÍCIL CONCRECIÓN DE LOS DERECHOS LABORALES COLECTIVOS  EN ENTORNOS DE TRABAJO DIGITALIZADOS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74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830</Words>
  <Application>Microsoft Office PowerPoint</Application>
  <PresentationFormat>Presentación en pantalla (4:3)</PresentationFormat>
  <Paragraphs>148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Book Antiqua</vt:lpstr>
      <vt:lpstr>Calibri</vt:lpstr>
      <vt:lpstr>Wingdings</vt:lpstr>
      <vt:lpstr>Cartoné</vt:lpstr>
      <vt:lpstr>      CONGRESO INTERNACIONAL ADAPT 2021 BÉRGAMO  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  <vt:lpstr>LA DIFÍCIL CONCRECIÓN DE LOS DERECHOS LABORALES COLECTIVOS  EN ENTORNOS DE TRABAJO DIGITALIZADOS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NUEVAS FORMAS DE REPRESENTACIÓN DE LOS TRABAJADORES EN LA ECONOMÍA COLABORATIVA</dc:title>
  <dc:creator>usuario</dc:creator>
  <cp:lastModifiedBy>JUAN MANUEL Moreno</cp:lastModifiedBy>
  <cp:revision>86</cp:revision>
  <cp:lastPrinted>2018-11-06T08:31:41Z</cp:lastPrinted>
  <dcterms:created xsi:type="dcterms:W3CDTF">2018-11-05T17:23:11Z</dcterms:created>
  <dcterms:modified xsi:type="dcterms:W3CDTF">2021-11-26T08:56:45Z</dcterms:modified>
</cp:coreProperties>
</file>