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8.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8.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Lst>
  <p:sldSz cy="6858000" cx="12192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http://customooxmlschemas.google.com/">
      <go:slidesCustomData xmlns:go="http://customooxmlschemas.google.com/" r:id="rId19" roundtripDataSignature="AMtx7miY+WrLBobBJl/GkMhp0bdKX1UbGA=="/>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60D65D0D-894B-4BFA-AD4E-FA13BEB2E036}">
  <a:tblStyle styleId="{60D65D0D-894B-4BFA-AD4E-FA13BEB2E036}" styleName="Table_0">
    <a:wholeTbl>
      <a:tcTxStyle b="off" i="off">
        <a:font>
          <a:latin typeface="Calibri"/>
          <a:ea typeface="Calibri"/>
          <a:cs typeface="Calibri"/>
        </a:font>
        <a:schemeClr val="dk1"/>
      </a:tcTxStyle>
      <a:tcStyle>
        <a:tcBdr>
          <a:left>
            <a:ln cap="flat" cmpd="sng" w="12700">
              <a:solidFill>
                <a:schemeClr val="lt1"/>
              </a:solidFill>
              <a:prstDash val="solid"/>
              <a:round/>
              <a:headEnd len="sm" w="sm" type="none"/>
              <a:tailEnd len="sm" w="sm" type="none"/>
            </a:ln>
          </a:left>
          <a:right>
            <a:ln cap="flat" cmpd="sng" w="12700">
              <a:solidFill>
                <a:schemeClr val="lt1"/>
              </a:solidFill>
              <a:prstDash val="solid"/>
              <a:round/>
              <a:headEnd len="sm" w="sm" type="none"/>
              <a:tailEnd len="sm" w="sm" type="none"/>
            </a:ln>
          </a:right>
          <a:top>
            <a:ln cap="flat" cmpd="sng" w="12700">
              <a:solidFill>
                <a:schemeClr val="lt1"/>
              </a:solidFill>
              <a:prstDash val="solid"/>
              <a:round/>
              <a:headEnd len="sm" w="sm" type="none"/>
              <a:tailEnd len="sm" w="sm" type="none"/>
            </a:ln>
          </a:top>
          <a:bottom>
            <a:ln cap="flat" cmpd="sng" w="12700">
              <a:solidFill>
                <a:schemeClr val="lt1"/>
              </a:solidFill>
              <a:prstDash val="solid"/>
              <a:round/>
              <a:headEnd len="sm" w="sm" type="none"/>
              <a:tailEnd len="sm" w="sm" type="none"/>
            </a:ln>
          </a:bottom>
          <a:insideH>
            <a:ln cap="flat" cmpd="sng" w="12700">
              <a:solidFill>
                <a:schemeClr val="lt1"/>
              </a:solidFill>
              <a:prstDash val="solid"/>
              <a:round/>
              <a:headEnd len="sm" w="sm" type="none"/>
              <a:tailEnd len="sm" w="sm" type="none"/>
            </a:ln>
          </a:insideH>
          <a:insideV>
            <a:ln cap="flat" cmpd="sng" w="12700">
              <a:solidFill>
                <a:schemeClr val="lt1"/>
              </a:solidFill>
              <a:prstDash val="solid"/>
              <a:round/>
              <a:headEnd len="sm" w="sm" type="none"/>
              <a:tailEnd len="sm" w="sm" type="none"/>
            </a:ln>
          </a:insideV>
        </a:tcBdr>
        <a:fill>
          <a:solidFill>
            <a:srgbClr val="E9EFF7"/>
          </a:solidFill>
        </a:fill>
      </a:tcStyle>
    </a:wholeTbl>
    <a:band1H>
      <a:tcTxStyle/>
      <a:tcStyle>
        <a:fill>
          <a:solidFill>
            <a:srgbClr val="D0DEEF"/>
          </a:solidFill>
        </a:fill>
      </a:tcStyle>
    </a:band1H>
    <a:band2H>
      <a:tcTxStyle/>
    </a:band2H>
    <a:band1V>
      <a:tcTxStyle/>
      <a:tcStyle>
        <a:fill>
          <a:solidFill>
            <a:srgbClr val="D0DEEF"/>
          </a:solidFill>
        </a:fill>
      </a:tcStyle>
    </a:band1V>
    <a:band2V>
      <a:tcTxStyle/>
    </a:band2V>
    <a:lastCol>
      <a:tcTxStyle b="on" i="off">
        <a:font>
          <a:latin typeface="Calibri"/>
          <a:ea typeface="Calibri"/>
          <a:cs typeface="Calibri"/>
        </a:font>
        <a:schemeClr val="lt1"/>
      </a:tcTxStyle>
      <a:tcStyle>
        <a:fill>
          <a:solidFill>
            <a:schemeClr val="accent5"/>
          </a:solidFill>
        </a:fill>
      </a:tcStyle>
    </a:lastCol>
    <a:firstCol>
      <a:tcTxStyle b="on" i="off">
        <a:font>
          <a:latin typeface="Calibri"/>
          <a:ea typeface="Calibri"/>
          <a:cs typeface="Calibri"/>
        </a:font>
        <a:schemeClr val="lt1"/>
      </a:tcTxStyle>
      <a:tcStyle>
        <a:fill>
          <a:solidFill>
            <a:schemeClr val="accent5"/>
          </a:solidFill>
        </a:fill>
      </a:tcStyle>
    </a:firstCol>
    <a:lastRow>
      <a:tcTxStyle b="on" i="off">
        <a:font>
          <a:latin typeface="Calibri"/>
          <a:ea typeface="Calibri"/>
          <a:cs typeface="Calibri"/>
        </a:font>
        <a:schemeClr val="lt1"/>
      </a:tcTxStyle>
      <a:tcStyle>
        <a:tcBdr>
          <a:top>
            <a:ln cap="flat" cmpd="sng" w="38100">
              <a:solidFill>
                <a:schemeClr val="lt1"/>
              </a:solidFill>
              <a:prstDash val="solid"/>
              <a:round/>
              <a:headEnd len="sm" w="sm" type="none"/>
              <a:tailEnd len="sm" w="sm" type="none"/>
            </a:ln>
          </a:top>
        </a:tcBdr>
        <a:fill>
          <a:solidFill>
            <a:schemeClr val="accent5"/>
          </a:solidFill>
        </a:fill>
      </a:tcStyle>
    </a:lastRow>
    <a:seCell>
      <a:tcTxStyle/>
    </a:seCell>
    <a:swCell>
      <a:tcTxStyle/>
    </a:swCell>
    <a:firstRow>
      <a:tcTxStyle b="on" i="off">
        <a:font>
          <a:latin typeface="Calibri"/>
          <a:ea typeface="Calibri"/>
          <a:cs typeface="Calibri"/>
        </a:font>
        <a:schemeClr val="lt1"/>
      </a:tcTxStyle>
      <a:tcStyle>
        <a:tcBdr>
          <a:bottom>
            <a:ln cap="flat" cmpd="sng" w="38100">
              <a:solidFill>
                <a:schemeClr val="lt1"/>
              </a:solidFill>
              <a:prstDash val="solid"/>
              <a:round/>
              <a:headEnd len="sm" w="sm" type="none"/>
              <a:tailEnd len="sm" w="sm" type="none"/>
            </a:ln>
          </a:bottom>
        </a:tcBdr>
        <a:fill>
          <a:solidFill>
            <a:schemeClr val="accent5"/>
          </a:solidFill>
        </a:fill>
      </a:tcStyle>
    </a:firstRow>
    <a:neCell>
      <a:tcTxStyle/>
    </a:neCell>
    <a:nwCell>
      <a:tcTxStyle/>
    </a:nwCell>
  </a:tblStyle>
</a:tblStyleLst>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5" Type="http://schemas.openxmlformats.org/officeDocument/2006/relationships/notesMaster" Target="notesMasters/notesMaster1.xml"/><Relationship Id="rId19" Type="http://customschemas.google.com/relationships/presentationmetadata" Target="metadata"/><Relationship Id="rId6" Type="http://schemas.openxmlformats.org/officeDocument/2006/relationships/slide" Target="slides/slide1.xml"/><Relationship Id="rId18" Type="http://schemas.openxmlformats.org/officeDocument/2006/relationships/slide" Target="slides/slide13.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0" name="Shape 80"/>
        <p:cNvGrpSpPr/>
        <p:nvPr/>
      </p:nvGrpSpPr>
      <p:grpSpPr>
        <a:xfrm>
          <a:off x="0" y="0"/>
          <a:ext cx="0" cy="0"/>
          <a:chOff x="0" y="0"/>
          <a:chExt cx="0" cy="0"/>
        </a:xfrm>
      </p:grpSpPr>
      <p:sp>
        <p:nvSpPr>
          <p:cNvPr id="81" name="Google Shape;81;p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82" name="Google Shape;82;p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7" name="Shape 137"/>
        <p:cNvGrpSpPr/>
        <p:nvPr/>
      </p:nvGrpSpPr>
      <p:grpSpPr>
        <a:xfrm>
          <a:off x="0" y="0"/>
          <a:ext cx="0" cy="0"/>
          <a:chOff x="0" y="0"/>
          <a:chExt cx="0" cy="0"/>
        </a:xfrm>
      </p:grpSpPr>
      <p:sp>
        <p:nvSpPr>
          <p:cNvPr id="138" name="Google Shape;138;p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39" name="Google Shape;139;p10: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3" name="Shape 143"/>
        <p:cNvGrpSpPr/>
        <p:nvPr/>
      </p:nvGrpSpPr>
      <p:grpSpPr>
        <a:xfrm>
          <a:off x="0" y="0"/>
          <a:ext cx="0" cy="0"/>
          <a:chOff x="0" y="0"/>
          <a:chExt cx="0" cy="0"/>
        </a:xfrm>
      </p:grpSpPr>
      <p:sp>
        <p:nvSpPr>
          <p:cNvPr id="144" name="Google Shape;144;p1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45" name="Google Shape;145;p1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9" name="Shape 149"/>
        <p:cNvGrpSpPr/>
        <p:nvPr/>
      </p:nvGrpSpPr>
      <p:grpSpPr>
        <a:xfrm>
          <a:off x="0" y="0"/>
          <a:ext cx="0" cy="0"/>
          <a:chOff x="0" y="0"/>
          <a:chExt cx="0" cy="0"/>
        </a:xfrm>
      </p:grpSpPr>
      <p:sp>
        <p:nvSpPr>
          <p:cNvPr id="150" name="Google Shape;150;p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51" name="Google Shape;151;p1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5" name="Shape 155"/>
        <p:cNvGrpSpPr/>
        <p:nvPr/>
      </p:nvGrpSpPr>
      <p:grpSpPr>
        <a:xfrm>
          <a:off x="0" y="0"/>
          <a:ext cx="0" cy="0"/>
          <a:chOff x="0" y="0"/>
          <a:chExt cx="0" cy="0"/>
        </a:xfrm>
      </p:grpSpPr>
      <p:sp>
        <p:nvSpPr>
          <p:cNvPr id="156" name="Google Shape;156;p1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57" name="Google Shape;157;p1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7" name="Shape 87"/>
        <p:cNvGrpSpPr/>
        <p:nvPr/>
      </p:nvGrpSpPr>
      <p:grpSpPr>
        <a:xfrm>
          <a:off x="0" y="0"/>
          <a:ext cx="0" cy="0"/>
          <a:chOff x="0" y="0"/>
          <a:chExt cx="0" cy="0"/>
        </a:xfrm>
      </p:grpSpPr>
      <p:sp>
        <p:nvSpPr>
          <p:cNvPr id="88" name="Google Shape;88;p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89" name="Google Shape;89;p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3" name="Shape 93"/>
        <p:cNvGrpSpPr/>
        <p:nvPr/>
      </p:nvGrpSpPr>
      <p:grpSpPr>
        <a:xfrm>
          <a:off x="0" y="0"/>
          <a:ext cx="0" cy="0"/>
          <a:chOff x="0" y="0"/>
          <a:chExt cx="0" cy="0"/>
        </a:xfrm>
      </p:grpSpPr>
      <p:sp>
        <p:nvSpPr>
          <p:cNvPr id="94" name="Google Shape;94;p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95" name="Google Shape;95;p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9" name="Shape 99"/>
        <p:cNvGrpSpPr/>
        <p:nvPr/>
      </p:nvGrpSpPr>
      <p:grpSpPr>
        <a:xfrm>
          <a:off x="0" y="0"/>
          <a:ext cx="0" cy="0"/>
          <a:chOff x="0" y="0"/>
          <a:chExt cx="0" cy="0"/>
        </a:xfrm>
      </p:grpSpPr>
      <p:sp>
        <p:nvSpPr>
          <p:cNvPr id="100" name="Google Shape;100;p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01" name="Google Shape;101;p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5" name="Shape 105"/>
        <p:cNvGrpSpPr/>
        <p:nvPr/>
      </p:nvGrpSpPr>
      <p:grpSpPr>
        <a:xfrm>
          <a:off x="0" y="0"/>
          <a:ext cx="0" cy="0"/>
          <a:chOff x="0" y="0"/>
          <a:chExt cx="0" cy="0"/>
        </a:xfrm>
      </p:grpSpPr>
      <p:sp>
        <p:nvSpPr>
          <p:cNvPr id="106" name="Google Shape;106;p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07" name="Google Shape;107;p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2" name="Shape 112"/>
        <p:cNvGrpSpPr/>
        <p:nvPr/>
      </p:nvGrpSpPr>
      <p:grpSpPr>
        <a:xfrm>
          <a:off x="0" y="0"/>
          <a:ext cx="0" cy="0"/>
          <a:chOff x="0" y="0"/>
          <a:chExt cx="0" cy="0"/>
        </a:xfrm>
      </p:grpSpPr>
      <p:sp>
        <p:nvSpPr>
          <p:cNvPr id="113" name="Google Shape;113;p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14" name="Google Shape;114;p6: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8" name="Shape 118"/>
        <p:cNvGrpSpPr/>
        <p:nvPr/>
      </p:nvGrpSpPr>
      <p:grpSpPr>
        <a:xfrm>
          <a:off x="0" y="0"/>
          <a:ext cx="0" cy="0"/>
          <a:chOff x="0" y="0"/>
          <a:chExt cx="0" cy="0"/>
        </a:xfrm>
      </p:grpSpPr>
      <p:sp>
        <p:nvSpPr>
          <p:cNvPr id="119" name="Google Shape;119;p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20" name="Google Shape;120;p7: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4" name="Shape 124"/>
        <p:cNvGrpSpPr/>
        <p:nvPr/>
      </p:nvGrpSpPr>
      <p:grpSpPr>
        <a:xfrm>
          <a:off x="0" y="0"/>
          <a:ext cx="0" cy="0"/>
          <a:chOff x="0" y="0"/>
          <a:chExt cx="0" cy="0"/>
        </a:xfrm>
      </p:grpSpPr>
      <p:sp>
        <p:nvSpPr>
          <p:cNvPr id="125" name="Google Shape;125;p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26" name="Google Shape;126;p8: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0" name="Shape 130"/>
        <p:cNvGrpSpPr/>
        <p:nvPr/>
      </p:nvGrpSpPr>
      <p:grpSpPr>
        <a:xfrm>
          <a:off x="0" y="0"/>
          <a:ext cx="0" cy="0"/>
          <a:chOff x="0" y="0"/>
          <a:chExt cx="0" cy="0"/>
        </a:xfrm>
      </p:grpSpPr>
      <p:sp>
        <p:nvSpPr>
          <p:cNvPr id="131" name="Google Shape;131;p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32" name="Google Shape;132;p9: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lajd tytułowy" type="title">
  <p:cSld name="TITLE">
    <p:spTree>
      <p:nvGrpSpPr>
        <p:cNvPr id="11" name="Shape 11"/>
        <p:cNvGrpSpPr/>
        <p:nvPr/>
      </p:nvGrpSpPr>
      <p:grpSpPr>
        <a:xfrm>
          <a:off x="0" y="0"/>
          <a:ext cx="0" cy="0"/>
          <a:chOff x="0" y="0"/>
          <a:chExt cx="0" cy="0"/>
        </a:xfrm>
      </p:grpSpPr>
      <p:sp>
        <p:nvSpPr>
          <p:cNvPr id="12" name="Google Shape;12;p15"/>
          <p:cNvSpPr txBox="1"/>
          <p:nvPr>
            <p:ph type="ctrTitle"/>
          </p:nvPr>
        </p:nvSpPr>
        <p:spPr>
          <a:xfrm>
            <a:off x="1524000" y="1122363"/>
            <a:ext cx="9144000" cy="2387600"/>
          </a:xfrm>
          <a:prstGeom prst="rect">
            <a:avLst/>
          </a:prstGeom>
          <a:noFill/>
          <a:ln>
            <a:noFill/>
          </a:ln>
        </p:spPr>
        <p:txBody>
          <a:bodyPr anchorCtr="0" anchor="b" bIns="45700" lIns="91425" spcFirstLastPara="1" rIns="91425" wrap="square" tIns="45700">
            <a:normAutofit/>
          </a:bodyPr>
          <a:lstStyle>
            <a:lvl1pPr lvl="0" algn="ctr">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3" name="Google Shape;13;p15"/>
          <p:cNvSpPr txBox="1"/>
          <p:nvPr>
            <p:ph idx="1" type="subTitle"/>
          </p:nvPr>
        </p:nvSpPr>
        <p:spPr>
          <a:xfrm>
            <a:off x="1524000" y="3602038"/>
            <a:ext cx="9144000" cy="1655762"/>
          </a:xfrm>
          <a:prstGeom prst="rect">
            <a:avLst/>
          </a:prstGeom>
          <a:noFill/>
          <a:ln>
            <a:noFill/>
          </a:ln>
        </p:spPr>
        <p:txBody>
          <a:bodyPr anchorCtr="0" anchor="t" bIns="45700" lIns="91425" spcFirstLastPara="1" rIns="91425" wrap="square" tIns="4570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p:txBody>
      </p:sp>
      <p:sp>
        <p:nvSpPr>
          <p:cNvPr id="14" name="Google Shape;14;p15"/>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5" name="Google Shape;15;p15"/>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6" name="Google Shape;16;p15"/>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pl-PL"/>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ytuł i tekst pionowy" type="vertTx">
  <p:cSld name="VERTICAL_TEXT">
    <p:spTree>
      <p:nvGrpSpPr>
        <p:cNvPr id="68" name="Shape 68"/>
        <p:cNvGrpSpPr/>
        <p:nvPr/>
      </p:nvGrpSpPr>
      <p:grpSpPr>
        <a:xfrm>
          <a:off x="0" y="0"/>
          <a:ext cx="0" cy="0"/>
          <a:chOff x="0" y="0"/>
          <a:chExt cx="0" cy="0"/>
        </a:xfrm>
      </p:grpSpPr>
      <p:sp>
        <p:nvSpPr>
          <p:cNvPr id="69" name="Google Shape;69;p24"/>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0" name="Google Shape;70;p24"/>
          <p:cNvSpPr txBox="1"/>
          <p:nvPr>
            <p:ph idx="1" type="body"/>
          </p:nvPr>
        </p:nvSpPr>
        <p:spPr>
          <a:xfrm rot="5400000">
            <a:off x="3920331" y="-1256506"/>
            <a:ext cx="4351338" cy="105156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71" name="Google Shape;71;p24"/>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2" name="Google Shape;72;p24"/>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3" name="Google Shape;73;p24"/>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pl-PL"/>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ytuł pionowy i tekst" type="vertTitleAndTx">
  <p:cSld name="VERTICAL_TITLE_AND_VERTICAL_TEXT">
    <p:spTree>
      <p:nvGrpSpPr>
        <p:cNvPr id="74" name="Shape 74"/>
        <p:cNvGrpSpPr/>
        <p:nvPr/>
      </p:nvGrpSpPr>
      <p:grpSpPr>
        <a:xfrm>
          <a:off x="0" y="0"/>
          <a:ext cx="0" cy="0"/>
          <a:chOff x="0" y="0"/>
          <a:chExt cx="0" cy="0"/>
        </a:xfrm>
      </p:grpSpPr>
      <p:sp>
        <p:nvSpPr>
          <p:cNvPr id="75" name="Google Shape;75;p25"/>
          <p:cNvSpPr txBox="1"/>
          <p:nvPr>
            <p:ph type="title"/>
          </p:nvPr>
        </p:nvSpPr>
        <p:spPr>
          <a:xfrm rot="5400000">
            <a:off x="7133431" y="1956594"/>
            <a:ext cx="5811838" cy="2628900"/>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6" name="Google Shape;76;p25"/>
          <p:cNvSpPr txBox="1"/>
          <p:nvPr>
            <p:ph idx="1" type="body"/>
          </p:nvPr>
        </p:nvSpPr>
        <p:spPr>
          <a:xfrm rot="5400000">
            <a:off x="1799431" y="-596106"/>
            <a:ext cx="5811838" cy="77343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77" name="Google Shape;77;p25"/>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8" name="Google Shape;78;p25"/>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9" name="Google Shape;79;p25"/>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pl-PL"/>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ytuł i zawartość" type="obj">
  <p:cSld name="OBJECT">
    <p:spTree>
      <p:nvGrpSpPr>
        <p:cNvPr id="17" name="Shape 17"/>
        <p:cNvGrpSpPr/>
        <p:nvPr/>
      </p:nvGrpSpPr>
      <p:grpSpPr>
        <a:xfrm>
          <a:off x="0" y="0"/>
          <a:ext cx="0" cy="0"/>
          <a:chOff x="0" y="0"/>
          <a:chExt cx="0" cy="0"/>
        </a:xfrm>
      </p:grpSpPr>
      <p:sp>
        <p:nvSpPr>
          <p:cNvPr id="18" name="Google Shape;18;p16"/>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9" name="Google Shape;19;p16"/>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20" name="Google Shape;20;p16"/>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1" name="Google Shape;21;p16"/>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2" name="Google Shape;22;p16"/>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pl-PL"/>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Nagłówek sekcji" type="secHead">
  <p:cSld name="SECTION_HEADER">
    <p:spTree>
      <p:nvGrpSpPr>
        <p:cNvPr id="23" name="Shape 23"/>
        <p:cNvGrpSpPr/>
        <p:nvPr/>
      </p:nvGrpSpPr>
      <p:grpSpPr>
        <a:xfrm>
          <a:off x="0" y="0"/>
          <a:ext cx="0" cy="0"/>
          <a:chOff x="0" y="0"/>
          <a:chExt cx="0" cy="0"/>
        </a:xfrm>
      </p:grpSpPr>
      <p:sp>
        <p:nvSpPr>
          <p:cNvPr id="24" name="Google Shape;24;p17"/>
          <p:cNvSpPr txBox="1"/>
          <p:nvPr>
            <p:ph type="title"/>
          </p:nvPr>
        </p:nvSpPr>
        <p:spPr>
          <a:xfrm>
            <a:off x="831850" y="1709738"/>
            <a:ext cx="10515600" cy="2852737"/>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5" name="Google Shape;25;p17"/>
          <p:cNvSpPr txBox="1"/>
          <p:nvPr>
            <p:ph idx="1" type="body"/>
          </p:nvPr>
        </p:nvSpPr>
        <p:spPr>
          <a:xfrm>
            <a:off x="831850" y="4589463"/>
            <a:ext cx="10515600" cy="1500187"/>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rgbClr val="888888"/>
              </a:buClr>
              <a:buSzPts val="2400"/>
              <a:buNone/>
              <a:defRPr sz="2400">
                <a:solidFill>
                  <a:srgbClr val="888888"/>
                </a:solidFill>
              </a:defRPr>
            </a:lvl1pPr>
            <a:lvl2pPr indent="-228600" lvl="1" marL="914400" algn="l">
              <a:lnSpc>
                <a:spcPct val="90000"/>
              </a:lnSpc>
              <a:spcBef>
                <a:spcPts val="500"/>
              </a:spcBef>
              <a:spcAft>
                <a:spcPts val="0"/>
              </a:spcAft>
              <a:buClr>
                <a:srgbClr val="888888"/>
              </a:buClr>
              <a:buSzPts val="2000"/>
              <a:buNone/>
              <a:defRPr sz="2000">
                <a:solidFill>
                  <a:srgbClr val="888888"/>
                </a:solidFill>
              </a:defRPr>
            </a:lvl2pPr>
            <a:lvl3pPr indent="-228600" lvl="2" marL="1371600" algn="l">
              <a:lnSpc>
                <a:spcPct val="90000"/>
              </a:lnSpc>
              <a:spcBef>
                <a:spcPts val="500"/>
              </a:spcBef>
              <a:spcAft>
                <a:spcPts val="0"/>
              </a:spcAft>
              <a:buClr>
                <a:srgbClr val="888888"/>
              </a:buClr>
              <a:buSzPts val="1800"/>
              <a:buNone/>
              <a:defRPr sz="1800">
                <a:solidFill>
                  <a:srgbClr val="888888"/>
                </a:solidFill>
              </a:defRPr>
            </a:lvl3pPr>
            <a:lvl4pPr indent="-228600" lvl="3" marL="1828800" algn="l">
              <a:lnSpc>
                <a:spcPct val="90000"/>
              </a:lnSpc>
              <a:spcBef>
                <a:spcPts val="500"/>
              </a:spcBef>
              <a:spcAft>
                <a:spcPts val="0"/>
              </a:spcAft>
              <a:buClr>
                <a:srgbClr val="888888"/>
              </a:buClr>
              <a:buSzPts val="1600"/>
              <a:buNone/>
              <a:defRPr sz="1600">
                <a:solidFill>
                  <a:srgbClr val="888888"/>
                </a:solidFill>
              </a:defRPr>
            </a:lvl4pPr>
            <a:lvl5pPr indent="-228600" lvl="4" marL="2286000" algn="l">
              <a:lnSpc>
                <a:spcPct val="90000"/>
              </a:lnSpc>
              <a:spcBef>
                <a:spcPts val="500"/>
              </a:spcBef>
              <a:spcAft>
                <a:spcPts val="0"/>
              </a:spcAft>
              <a:buClr>
                <a:srgbClr val="888888"/>
              </a:buClr>
              <a:buSzPts val="1600"/>
              <a:buNone/>
              <a:defRPr sz="1600">
                <a:solidFill>
                  <a:srgbClr val="888888"/>
                </a:solidFill>
              </a:defRPr>
            </a:lvl5pPr>
            <a:lvl6pPr indent="-228600" lvl="5" marL="2743200" algn="l">
              <a:lnSpc>
                <a:spcPct val="90000"/>
              </a:lnSpc>
              <a:spcBef>
                <a:spcPts val="500"/>
              </a:spcBef>
              <a:spcAft>
                <a:spcPts val="0"/>
              </a:spcAft>
              <a:buClr>
                <a:srgbClr val="888888"/>
              </a:buClr>
              <a:buSzPts val="1600"/>
              <a:buNone/>
              <a:defRPr sz="1600">
                <a:solidFill>
                  <a:srgbClr val="888888"/>
                </a:solidFill>
              </a:defRPr>
            </a:lvl6pPr>
            <a:lvl7pPr indent="-228600" lvl="6" marL="3200400" algn="l">
              <a:lnSpc>
                <a:spcPct val="90000"/>
              </a:lnSpc>
              <a:spcBef>
                <a:spcPts val="500"/>
              </a:spcBef>
              <a:spcAft>
                <a:spcPts val="0"/>
              </a:spcAft>
              <a:buClr>
                <a:srgbClr val="888888"/>
              </a:buClr>
              <a:buSzPts val="1600"/>
              <a:buNone/>
              <a:defRPr sz="1600">
                <a:solidFill>
                  <a:srgbClr val="888888"/>
                </a:solidFill>
              </a:defRPr>
            </a:lvl7pPr>
            <a:lvl8pPr indent="-228600" lvl="7" marL="3657600" algn="l">
              <a:lnSpc>
                <a:spcPct val="90000"/>
              </a:lnSpc>
              <a:spcBef>
                <a:spcPts val="500"/>
              </a:spcBef>
              <a:spcAft>
                <a:spcPts val="0"/>
              </a:spcAft>
              <a:buClr>
                <a:srgbClr val="888888"/>
              </a:buClr>
              <a:buSzPts val="1600"/>
              <a:buNone/>
              <a:defRPr sz="1600">
                <a:solidFill>
                  <a:srgbClr val="888888"/>
                </a:solidFill>
              </a:defRPr>
            </a:lvl8pPr>
            <a:lvl9pPr indent="-228600" lvl="8" marL="4114800" algn="l">
              <a:lnSpc>
                <a:spcPct val="90000"/>
              </a:lnSpc>
              <a:spcBef>
                <a:spcPts val="500"/>
              </a:spcBef>
              <a:spcAft>
                <a:spcPts val="0"/>
              </a:spcAft>
              <a:buClr>
                <a:srgbClr val="888888"/>
              </a:buClr>
              <a:buSzPts val="1600"/>
              <a:buNone/>
              <a:defRPr sz="1600">
                <a:solidFill>
                  <a:srgbClr val="888888"/>
                </a:solidFill>
              </a:defRPr>
            </a:lvl9pPr>
          </a:lstStyle>
          <a:p/>
        </p:txBody>
      </p:sp>
      <p:sp>
        <p:nvSpPr>
          <p:cNvPr id="26" name="Google Shape;26;p17"/>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7" name="Google Shape;27;p17"/>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8" name="Google Shape;28;p17"/>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pl-PL"/>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wa elementy zawartości" type="twoObj">
  <p:cSld name="TWO_OBJECTS">
    <p:spTree>
      <p:nvGrpSpPr>
        <p:cNvPr id="29" name="Shape 29"/>
        <p:cNvGrpSpPr/>
        <p:nvPr/>
      </p:nvGrpSpPr>
      <p:grpSpPr>
        <a:xfrm>
          <a:off x="0" y="0"/>
          <a:ext cx="0" cy="0"/>
          <a:chOff x="0" y="0"/>
          <a:chExt cx="0" cy="0"/>
        </a:xfrm>
      </p:grpSpPr>
      <p:sp>
        <p:nvSpPr>
          <p:cNvPr id="30" name="Google Shape;30;p18"/>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1" name="Google Shape;31;p18"/>
          <p:cNvSpPr txBox="1"/>
          <p:nvPr>
            <p:ph idx="1" type="body"/>
          </p:nvPr>
        </p:nvSpPr>
        <p:spPr>
          <a:xfrm>
            <a:off x="838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2" name="Google Shape;32;p18"/>
          <p:cNvSpPr txBox="1"/>
          <p:nvPr>
            <p:ph idx="2" type="body"/>
          </p:nvPr>
        </p:nvSpPr>
        <p:spPr>
          <a:xfrm>
            <a:off x="6172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3" name="Google Shape;33;p18"/>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4" name="Google Shape;34;p18"/>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5" name="Google Shape;35;p18"/>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pl-PL"/>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orównanie" type="twoTxTwoObj">
  <p:cSld name="TWO_OBJECTS_WITH_TEXT">
    <p:spTree>
      <p:nvGrpSpPr>
        <p:cNvPr id="36" name="Shape 36"/>
        <p:cNvGrpSpPr/>
        <p:nvPr/>
      </p:nvGrpSpPr>
      <p:grpSpPr>
        <a:xfrm>
          <a:off x="0" y="0"/>
          <a:ext cx="0" cy="0"/>
          <a:chOff x="0" y="0"/>
          <a:chExt cx="0" cy="0"/>
        </a:xfrm>
      </p:grpSpPr>
      <p:sp>
        <p:nvSpPr>
          <p:cNvPr id="37" name="Google Shape;37;p19"/>
          <p:cNvSpPr txBox="1"/>
          <p:nvPr>
            <p:ph type="title"/>
          </p:nvPr>
        </p:nvSpPr>
        <p:spPr>
          <a:xfrm>
            <a:off x="839788"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8" name="Google Shape;38;p19"/>
          <p:cNvSpPr txBox="1"/>
          <p:nvPr>
            <p:ph idx="1" type="body"/>
          </p:nvPr>
        </p:nvSpPr>
        <p:spPr>
          <a:xfrm>
            <a:off x="839788" y="1681163"/>
            <a:ext cx="5157787"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39" name="Google Shape;39;p19"/>
          <p:cNvSpPr txBox="1"/>
          <p:nvPr>
            <p:ph idx="2" type="body"/>
          </p:nvPr>
        </p:nvSpPr>
        <p:spPr>
          <a:xfrm>
            <a:off x="839788" y="2505075"/>
            <a:ext cx="5157787"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0" name="Google Shape;40;p19"/>
          <p:cNvSpPr txBox="1"/>
          <p:nvPr>
            <p:ph idx="3" type="body"/>
          </p:nvPr>
        </p:nvSpPr>
        <p:spPr>
          <a:xfrm>
            <a:off x="6172200" y="1681163"/>
            <a:ext cx="5183188"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41" name="Google Shape;41;p19"/>
          <p:cNvSpPr txBox="1"/>
          <p:nvPr>
            <p:ph idx="4" type="body"/>
          </p:nvPr>
        </p:nvSpPr>
        <p:spPr>
          <a:xfrm>
            <a:off x="6172200" y="2505075"/>
            <a:ext cx="5183188"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2" name="Google Shape;42;p19"/>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3" name="Google Shape;43;p19"/>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4" name="Google Shape;44;p19"/>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pl-PL"/>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ylko tytuł" type="titleOnly">
  <p:cSld name="TITLE_ONLY">
    <p:spTree>
      <p:nvGrpSpPr>
        <p:cNvPr id="45" name="Shape 45"/>
        <p:cNvGrpSpPr/>
        <p:nvPr/>
      </p:nvGrpSpPr>
      <p:grpSpPr>
        <a:xfrm>
          <a:off x="0" y="0"/>
          <a:ext cx="0" cy="0"/>
          <a:chOff x="0" y="0"/>
          <a:chExt cx="0" cy="0"/>
        </a:xfrm>
      </p:grpSpPr>
      <p:sp>
        <p:nvSpPr>
          <p:cNvPr id="46" name="Google Shape;46;p20"/>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7" name="Google Shape;47;p20"/>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8" name="Google Shape;48;p20"/>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9" name="Google Shape;49;p20"/>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pl-PL"/>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usty" type="blank">
  <p:cSld name="BLANK">
    <p:spTree>
      <p:nvGrpSpPr>
        <p:cNvPr id="50" name="Shape 50"/>
        <p:cNvGrpSpPr/>
        <p:nvPr/>
      </p:nvGrpSpPr>
      <p:grpSpPr>
        <a:xfrm>
          <a:off x="0" y="0"/>
          <a:ext cx="0" cy="0"/>
          <a:chOff x="0" y="0"/>
          <a:chExt cx="0" cy="0"/>
        </a:xfrm>
      </p:grpSpPr>
      <p:sp>
        <p:nvSpPr>
          <p:cNvPr id="51" name="Google Shape;51;p21"/>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2" name="Google Shape;52;p21"/>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3" name="Google Shape;53;p21"/>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pl-PL"/>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Zawartość z podpisem" type="objTx">
  <p:cSld name="OBJECT_WITH_CAPTION_TEXT">
    <p:spTree>
      <p:nvGrpSpPr>
        <p:cNvPr id="54" name="Shape 54"/>
        <p:cNvGrpSpPr/>
        <p:nvPr/>
      </p:nvGrpSpPr>
      <p:grpSpPr>
        <a:xfrm>
          <a:off x="0" y="0"/>
          <a:ext cx="0" cy="0"/>
          <a:chOff x="0" y="0"/>
          <a:chExt cx="0" cy="0"/>
        </a:xfrm>
      </p:grpSpPr>
      <p:sp>
        <p:nvSpPr>
          <p:cNvPr id="55" name="Google Shape;55;p22"/>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6" name="Google Shape;56;p22"/>
          <p:cNvSpPr txBox="1"/>
          <p:nvPr>
            <p:ph idx="1" type="body"/>
          </p:nvPr>
        </p:nvSpPr>
        <p:spPr>
          <a:xfrm>
            <a:off x="5183188" y="987425"/>
            <a:ext cx="6172200" cy="4873625"/>
          </a:xfrm>
          <a:prstGeom prst="rect">
            <a:avLst/>
          </a:prstGeom>
          <a:noFill/>
          <a:ln>
            <a:noFill/>
          </a:ln>
        </p:spPr>
        <p:txBody>
          <a:bodyPr anchorCtr="0" anchor="t" bIns="45700" lIns="91425" spcFirstLastPara="1" rIns="91425" wrap="square" tIns="45700">
            <a:normAutofit/>
          </a:bodyPr>
          <a:lstStyle>
            <a:lvl1pPr indent="-431800" lvl="0" marL="457200" algn="l">
              <a:lnSpc>
                <a:spcPct val="90000"/>
              </a:lnSpc>
              <a:spcBef>
                <a:spcPts val="1000"/>
              </a:spcBef>
              <a:spcAft>
                <a:spcPts val="0"/>
              </a:spcAft>
              <a:buClr>
                <a:schemeClr val="dk1"/>
              </a:buClr>
              <a:buSzPts val="3200"/>
              <a:buChar char="•"/>
              <a:defRPr sz="3200"/>
            </a:lvl1pPr>
            <a:lvl2pPr indent="-406400" lvl="1" marL="914400" algn="l">
              <a:lnSpc>
                <a:spcPct val="90000"/>
              </a:lnSpc>
              <a:spcBef>
                <a:spcPts val="500"/>
              </a:spcBef>
              <a:spcAft>
                <a:spcPts val="0"/>
              </a:spcAft>
              <a:buClr>
                <a:schemeClr val="dk1"/>
              </a:buClr>
              <a:buSzPts val="2800"/>
              <a:buChar char="•"/>
              <a:defRPr sz="2800"/>
            </a:lvl2pPr>
            <a:lvl3pPr indent="-381000" lvl="2" marL="1371600" algn="l">
              <a:lnSpc>
                <a:spcPct val="90000"/>
              </a:lnSpc>
              <a:spcBef>
                <a:spcPts val="500"/>
              </a:spcBef>
              <a:spcAft>
                <a:spcPts val="0"/>
              </a:spcAft>
              <a:buClr>
                <a:schemeClr val="dk1"/>
              </a:buClr>
              <a:buSzPts val="2400"/>
              <a:buChar char="•"/>
              <a:defRPr sz="2400"/>
            </a:lvl3pPr>
            <a:lvl4pPr indent="-355600" lvl="3" marL="1828800" algn="l">
              <a:lnSpc>
                <a:spcPct val="90000"/>
              </a:lnSpc>
              <a:spcBef>
                <a:spcPts val="500"/>
              </a:spcBef>
              <a:spcAft>
                <a:spcPts val="0"/>
              </a:spcAft>
              <a:buClr>
                <a:schemeClr val="dk1"/>
              </a:buClr>
              <a:buSzPts val="2000"/>
              <a:buChar char="•"/>
              <a:defRPr sz="2000"/>
            </a:lvl4pPr>
            <a:lvl5pPr indent="-355600" lvl="4" marL="2286000" algn="l">
              <a:lnSpc>
                <a:spcPct val="90000"/>
              </a:lnSpc>
              <a:spcBef>
                <a:spcPts val="500"/>
              </a:spcBef>
              <a:spcAft>
                <a:spcPts val="0"/>
              </a:spcAft>
              <a:buClr>
                <a:schemeClr val="dk1"/>
              </a:buClr>
              <a:buSzPts val="2000"/>
              <a:buChar char="•"/>
              <a:defRPr sz="2000"/>
            </a:lvl5pPr>
            <a:lvl6pPr indent="-355600" lvl="5" marL="2743200" algn="l">
              <a:lnSpc>
                <a:spcPct val="90000"/>
              </a:lnSpc>
              <a:spcBef>
                <a:spcPts val="500"/>
              </a:spcBef>
              <a:spcAft>
                <a:spcPts val="0"/>
              </a:spcAft>
              <a:buClr>
                <a:schemeClr val="dk1"/>
              </a:buClr>
              <a:buSzPts val="2000"/>
              <a:buChar char="•"/>
              <a:defRPr sz="2000"/>
            </a:lvl6pPr>
            <a:lvl7pPr indent="-355600" lvl="6" marL="3200400" algn="l">
              <a:lnSpc>
                <a:spcPct val="90000"/>
              </a:lnSpc>
              <a:spcBef>
                <a:spcPts val="500"/>
              </a:spcBef>
              <a:spcAft>
                <a:spcPts val="0"/>
              </a:spcAft>
              <a:buClr>
                <a:schemeClr val="dk1"/>
              </a:buClr>
              <a:buSzPts val="2000"/>
              <a:buChar char="•"/>
              <a:defRPr sz="2000"/>
            </a:lvl7pPr>
            <a:lvl8pPr indent="-355600" lvl="7" marL="3657600" algn="l">
              <a:lnSpc>
                <a:spcPct val="90000"/>
              </a:lnSpc>
              <a:spcBef>
                <a:spcPts val="500"/>
              </a:spcBef>
              <a:spcAft>
                <a:spcPts val="0"/>
              </a:spcAft>
              <a:buClr>
                <a:schemeClr val="dk1"/>
              </a:buClr>
              <a:buSzPts val="2000"/>
              <a:buChar char="•"/>
              <a:defRPr sz="2000"/>
            </a:lvl8pPr>
            <a:lvl9pPr indent="-355600" lvl="8" marL="4114800" algn="l">
              <a:lnSpc>
                <a:spcPct val="90000"/>
              </a:lnSpc>
              <a:spcBef>
                <a:spcPts val="500"/>
              </a:spcBef>
              <a:spcAft>
                <a:spcPts val="0"/>
              </a:spcAft>
              <a:buClr>
                <a:schemeClr val="dk1"/>
              </a:buClr>
              <a:buSzPts val="2000"/>
              <a:buChar char="•"/>
              <a:defRPr sz="2000"/>
            </a:lvl9pPr>
          </a:lstStyle>
          <a:p/>
        </p:txBody>
      </p:sp>
      <p:sp>
        <p:nvSpPr>
          <p:cNvPr id="57" name="Google Shape;57;p22"/>
          <p:cNvSpPr txBox="1"/>
          <p:nvPr>
            <p:ph idx="2"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58" name="Google Shape;58;p22"/>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9" name="Google Shape;59;p22"/>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0" name="Google Shape;60;p22"/>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pl-PL"/>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braz z podpisem" type="picTx">
  <p:cSld name="PICTURE_WITH_CAPTION_TEXT">
    <p:spTree>
      <p:nvGrpSpPr>
        <p:cNvPr id="61" name="Shape 61"/>
        <p:cNvGrpSpPr/>
        <p:nvPr/>
      </p:nvGrpSpPr>
      <p:grpSpPr>
        <a:xfrm>
          <a:off x="0" y="0"/>
          <a:ext cx="0" cy="0"/>
          <a:chOff x="0" y="0"/>
          <a:chExt cx="0" cy="0"/>
        </a:xfrm>
      </p:grpSpPr>
      <p:sp>
        <p:nvSpPr>
          <p:cNvPr id="62" name="Google Shape;62;p23"/>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3" name="Google Shape;63;p23"/>
          <p:cNvSpPr/>
          <p:nvPr>
            <p:ph idx="2" type="pic"/>
          </p:nvPr>
        </p:nvSpPr>
        <p:spPr>
          <a:xfrm>
            <a:off x="5183188" y="987425"/>
            <a:ext cx="6172200" cy="4873625"/>
          </a:xfrm>
          <a:prstGeom prst="rect">
            <a:avLst/>
          </a:prstGeom>
          <a:noFill/>
          <a:ln>
            <a:noFill/>
          </a:ln>
        </p:spPr>
      </p:sp>
      <p:sp>
        <p:nvSpPr>
          <p:cNvPr id="64" name="Google Shape;64;p23"/>
          <p:cNvSpPr txBox="1"/>
          <p:nvPr>
            <p:ph idx="1"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65" name="Google Shape;65;p23"/>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6" name="Google Shape;66;p23"/>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7" name="Google Shape;67;p23"/>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pl-PL"/>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 name="Shape 5"/>
        <p:cNvGrpSpPr/>
        <p:nvPr/>
      </p:nvGrpSpPr>
      <p:grpSpPr>
        <a:xfrm>
          <a:off x="0" y="0"/>
          <a:ext cx="0" cy="0"/>
          <a:chOff x="0" y="0"/>
          <a:chExt cx="0" cy="0"/>
        </a:xfrm>
      </p:grpSpPr>
      <p:sp>
        <p:nvSpPr>
          <p:cNvPr id="6" name="Google Shape;6;p14"/>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marR="0" rtl="0" algn="l">
              <a:lnSpc>
                <a:spcPct val="90000"/>
              </a:lnSpc>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7" name="Google Shape;7;p14"/>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8" name="Google Shape;8;p14"/>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9" name="Google Shape;9;p14"/>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0" name="Google Shape;10;p14"/>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200" u="none" cap="none" strike="noStrike">
                <a:solidFill>
                  <a:srgbClr val="888888"/>
                </a:solidFill>
                <a:latin typeface="Calibri"/>
                <a:ea typeface="Calibri"/>
                <a:cs typeface="Calibri"/>
                <a:sym typeface="Calibri"/>
              </a:defRPr>
            </a:lvl1pPr>
            <a:lvl2pPr indent="0" lvl="1" marL="0" marR="0" rtl="0" algn="r">
              <a:spcBef>
                <a:spcPts val="0"/>
              </a:spcBef>
              <a:buNone/>
              <a:defRPr b="0" i="0" sz="1200" u="none" cap="none" strike="noStrike">
                <a:solidFill>
                  <a:srgbClr val="888888"/>
                </a:solidFill>
                <a:latin typeface="Calibri"/>
                <a:ea typeface="Calibri"/>
                <a:cs typeface="Calibri"/>
                <a:sym typeface="Calibri"/>
              </a:defRPr>
            </a:lvl2pPr>
            <a:lvl3pPr indent="0" lvl="2" marL="0" marR="0" rtl="0" algn="r">
              <a:spcBef>
                <a:spcPts val="0"/>
              </a:spcBef>
              <a:buNone/>
              <a:defRPr b="0" i="0" sz="1200" u="none" cap="none" strike="noStrike">
                <a:solidFill>
                  <a:srgbClr val="888888"/>
                </a:solidFill>
                <a:latin typeface="Calibri"/>
                <a:ea typeface="Calibri"/>
                <a:cs typeface="Calibri"/>
                <a:sym typeface="Calibri"/>
              </a:defRPr>
            </a:lvl3pPr>
            <a:lvl4pPr indent="0" lvl="3" marL="0" marR="0" rtl="0" algn="r">
              <a:spcBef>
                <a:spcPts val="0"/>
              </a:spcBef>
              <a:buNone/>
              <a:defRPr b="0" i="0" sz="1200" u="none" cap="none" strike="noStrike">
                <a:solidFill>
                  <a:srgbClr val="888888"/>
                </a:solidFill>
                <a:latin typeface="Calibri"/>
                <a:ea typeface="Calibri"/>
                <a:cs typeface="Calibri"/>
                <a:sym typeface="Calibri"/>
              </a:defRPr>
            </a:lvl4pPr>
            <a:lvl5pPr indent="0" lvl="4" marL="0" marR="0" rtl="0" algn="r">
              <a:spcBef>
                <a:spcPts val="0"/>
              </a:spcBef>
              <a:buNone/>
              <a:defRPr b="0" i="0" sz="1200" u="none" cap="none" strike="noStrike">
                <a:solidFill>
                  <a:srgbClr val="888888"/>
                </a:solidFill>
                <a:latin typeface="Calibri"/>
                <a:ea typeface="Calibri"/>
                <a:cs typeface="Calibri"/>
                <a:sym typeface="Calibri"/>
              </a:defRPr>
            </a:lvl5pPr>
            <a:lvl6pPr indent="0" lvl="5" marL="0" marR="0" rtl="0" algn="r">
              <a:spcBef>
                <a:spcPts val="0"/>
              </a:spcBef>
              <a:buNone/>
              <a:defRPr b="0" i="0" sz="1200" u="none" cap="none" strike="noStrike">
                <a:solidFill>
                  <a:srgbClr val="888888"/>
                </a:solidFill>
                <a:latin typeface="Calibri"/>
                <a:ea typeface="Calibri"/>
                <a:cs typeface="Calibri"/>
                <a:sym typeface="Calibri"/>
              </a:defRPr>
            </a:lvl6pPr>
            <a:lvl7pPr indent="0" lvl="6" marL="0" marR="0" rtl="0" algn="r">
              <a:spcBef>
                <a:spcPts val="0"/>
              </a:spcBef>
              <a:buNone/>
              <a:defRPr b="0" i="0" sz="1200" u="none" cap="none" strike="noStrike">
                <a:solidFill>
                  <a:srgbClr val="888888"/>
                </a:solidFill>
                <a:latin typeface="Calibri"/>
                <a:ea typeface="Calibri"/>
                <a:cs typeface="Calibri"/>
                <a:sym typeface="Calibri"/>
              </a:defRPr>
            </a:lvl7pPr>
            <a:lvl8pPr indent="0" lvl="7" marL="0" marR="0" rtl="0" algn="r">
              <a:spcBef>
                <a:spcPts val="0"/>
              </a:spcBef>
              <a:buNone/>
              <a:defRPr b="0" i="0" sz="1200" u="none" cap="none" strike="noStrike">
                <a:solidFill>
                  <a:srgbClr val="888888"/>
                </a:solidFill>
                <a:latin typeface="Calibri"/>
                <a:ea typeface="Calibri"/>
                <a:cs typeface="Calibri"/>
                <a:sym typeface="Calibri"/>
              </a:defRPr>
            </a:lvl8pPr>
            <a:lvl9pPr indent="0" lvl="8" marL="0" marR="0" rtl="0" algn="r">
              <a:spcBef>
                <a:spcPts val="0"/>
              </a:spcBef>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pl-PL"/>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2.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image" Target="../media/image1.jp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3" name="Shape 83"/>
        <p:cNvGrpSpPr/>
        <p:nvPr/>
      </p:nvGrpSpPr>
      <p:grpSpPr>
        <a:xfrm>
          <a:off x="0" y="0"/>
          <a:ext cx="0" cy="0"/>
          <a:chOff x="0" y="0"/>
          <a:chExt cx="0" cy="0"/>
        </a:xfrm>
      </p:grpSpPr>
      <p:sp>
        <p:nvSpPr>
          <p:cNvPr id="84" name="Google Shape;84;p1"/>
          <p:cNvSpPr txBox="1"/>
          <p:nvPr>
            <p:ph type="ctrTitle"/>
          </p:nvPr>
        </p:nvSpPr>
        <p:spPr>
          <a:xfrm>
            <a:off x="1524000" y="1122363"/>
            <a:ext cx="9144000" cy="2387600"/>
          </a:xfrm>
          <a:prstGeom prst="rect">
            <a:avLst/>
          </a:prstGeom>
          <a:noFill/>
          <a:ln>
            <a:noFill/>
          </a:ln>
        </p:spPr>
        <p:txBody>
          <a:bodyPr anchorCtr="0" anchor="b" bIns="45700" lIns="91425" spcFirstLastPara="1" rIns="91425" wrap="square" tIns="45700">
            <a:normAutofit/>
          </a:bodyPr>
          <a:lstStyle/>
          <a:p>
            <a:pPr indent="0" lvl="0" marL="0" rtl="0" algn="ctr">
              <a:lnSpc>
                <a:spcPct val="107000"/>
              </a:lnSpc>
              <a:spcBef>
                <a:spcPts val="0"/>
              </a:spcBef>
              <a:spcAft>
                <a:spcPts val="0"/>
              </a:spcAft>
              <a:buClr>
                <a:schemeClr val="dk1"/>
              </a:buClr>
              <a:buSzPts val="3200"/>
              <a:buFont typeface="Times New Roman"/>
              <a:buNone/>
            </a:pPr>
            <a:r>
              <a:rPr b="1" lang="pl-PL" sz="3200">
                <a:latin typeface="Times New Roman"/>
                <a:ea typeface="Times New Roman"/>
                <a:cs typeface="Times New Roman"/>
                <a:sym typeface="Times New Roman"/>
              </a:rPr>
              <a:t>The minimum wage as an instrument </a:t>
            </a:r>
            <a:br>
              <a:rPr b="1" lang="pl-PL" sz="3200">
                <a:latin typeface="Times New Roman"/>
                <a:ea typeface="Times New Roman"/>
                <a:cs typeface="Times New Roman"/>
                <a:sym typeface="Times New Roman"/>
              </a:rPr>
            </a:br>
            <a:r>
              <a:rPr b="1" lang="pl-PL" sz="3200">
                <a:latin typeface="Times New Roman"/>
                <a:ea typeface="Times New Roman"/>
                <a:cs typeface="Times New Roman"/>
                <a:sym typeface="Times New Roman"/>
              </a:rPr>
              <a:t>to provide the dignity at work</a:t>
            </a:r>
            <a:br>
              <a:rPr lang="pl-PL" sz="1800">
                <a:latin typeface="Calibri"/>
                <a:ea typeface="Calibri"/>
                <a:cs typeface="Calibri"/>
                <a:sym typeface="Calibri"/>
              </a:rPr>
            </a:br>
            <a:r>
              <a:rPr b="1" lang="pl-PL" sz="1800">
                <a:latin typeface="Times New Roman"/>
                <a:ea typeface="Times New Roman"/>
                <a:cs typeface="Times New Roman"/>
                <a:sym typeface="Times New Roman"/>
              </a:rPr>
              <a:t> </a:t>
            </a:r>
            <a:endParaRPr/>
          </a:p>
        </p:txBody>
      </p:sp>
      <p:sp>
        <p:nvSpPr>
          <p:cNvPr id="85" name="Google Shape;85;p1"/>
          <p:cNvSpPr txBox="1"/>
          <p:nvPr>
            <p:ph idx="1" type="subTitle"/>
          </p:nvPr>
        </p:nvSpPr>
        <p:spPr>
          <a:xfrm>
            <a:off x="1524000" y="3509963"/>
            <a:ext cx="9144000" cy="2225673"/>
          </a:xfrm>
          <a:prstGeom prst="rect">
            <a:avLst/>
          </a:prstGeom>
          <a:noFill/>
          <a:ln>
            <a:noFill/>
          </a:ln>
        </p:spPr>
        <p:txBody>
          <a:bodyPr anchorCtr="0" anchor="t" bIns="45700" lIns="91425" spcFirstLastPara="1" rIns="91425" wrap="square" tIns="45700">
            <a:noAutofit/>
          </a:bodyPr>
          <a:lstStyle/>
          <a:p>
            <a:pPr indent="0" lvl="0" marL="0" rtl="0" algn="r">
              <a:lnSpc>
                <a:spcPct val="90000"/>
              </a:lnSpc>
              <a:spcBef>
                <a:spcPts val="0"/>
              </a:spcBef>
              <a:spcAft>
                <a:spcPts val="0"/>
              </a:spcAft>
              <a:buClr>
                <a:schemeClr val="dk1"/>
              </a:buClr>
              <a:buSzPts val="2000"/>
              <a:buNone/>
            </a:pPr>
            <a:r>
              <a:rPr i="1" lang="pl-PL" sz="2000"/>
              <a:t>Dr Katarzyna Bomba</a:t>
            </a:r>
            <a:endParaRPr/>
          </a:p>
          <a:p>
            <a:pPr indent="0" lvl="0" marL="0" rtl="0" algn="r">
              <a:lnSpc>
                <a:spcPct val="90000"/>
              </a:lnSpc>
              <a:spcBef>
                <a:spcPts val="1000"/>
              </a:spcBef>
              <a:spcAft>
                <a:spcPts val="0"/>
              </a:spcAft>
              <a:buClr>
                <a:schemeClr val="dk1"/>
              </a:buClr>
              <a:buSzPts val="2000"/>
              <a:buNone/>
            </a:pPr>
            <a:r>
              <a:rPr i="1" lang="pl-PL" sz="2000"/>
              <a:t>University of Warmia and Mazury in Olsztyn, Poland</a:t>
            </a:r>
            <a:endParaRPr/>
          </a:p>
          <a:p>
            <a:pPr indent="0" lvl="0" marL="0" rtl="0" algn="ctr">
              <a:lnSpc>
                <a:spcPct val="90000"/>
              </a:lnSpc>
              <a:spcBef>
                <a:spcPts val="1000"/>
              </a:spcBef>
              <a:spcAft>
                <a:spcPts val="0"/>
              </a:spcAft>
              <a:buClr>
                <a:schemeClr val="dk1"/>
              </a:buClr>
              <a:buSzPts val="2000"/>
              <a:buNone/>
            </a:pPr>
            <a:r>
              <a:t/>
            </a:r>
            <a:endParaRPr i="1" sz="2000"/>
          </a:p>
          <a:p>
            <a:pPr indent="0" lvl="0" marL="0" rtl="0" algn="r">
              <a:lnSpc>
                <a:spcPct val="90000"/>
              </a:lnSpc>
              <a:spcBef>
                <a:spcPts val="1000"/>
              </a:spcBef>
              <a:spcAft>
                <a:spcPts val="0"/>
              </a:spcAft>
              <a:buClr>
                <a:schemeClr val="dk1"/>
              </a:buClr>
              <a:buSzPts val="2000"/>
              <a:buNone/>
            </a:pPr>
            <a:r>
              <a:rPr i="1" lang="pl-PL" sz="2000"/>
              <a:t>The contribution is the effect of the reserach project No. 2017/26/D/HS5/01050, financed by the </a:t>
            </a:r>
            <a:r>
              <a:rPr b="0" i="1" lang="pl-PL" sz="2000" u="none" strike="noStrike"/>
              <a:t>National Science Centre, Poland</a:t>
            </a:r>
            <a:endParaRPr i="1" sz="2000"/>
          </a:p>
        </p:txBody>
      </p:sp>
      <p:pic>
        <p:nvPicPr>
          <p:cNvPr descr="University of Warmia and Mazury in Olsztyn - The Faculty of Mathematics and  Computer Science - General informatics | Bachelor Programme - full-time  programme | STUDY IN POLAND - GO POLAND!" id="86" name="Google Shape;86;p1"/>
          <p:cNvPicPr preferRelativeResize="0"/>
          <p:nvPr/>
        </p:nvPicPr>
        <p:blipFill rotWithShape="1">
          <a:blip r:embed="rId3">
            <a:alphaModFix/>
          </a:blip>
          <a:srcRect b="0" l="0" r="0" t="0"/>
          <a:stretch/>
        </p:blipFill>
        <p:spPr>
          <a:xfrm>
            <a:off x="663846" y="891532"/>
            <a:ext cx="1876425" cy="1639447"/>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0" name="Shape 140"/>
        <p:cNvGrpSpPr/>
        <p:nvPr/>
      </p:nvGrpSpPr>
      <p:grpSpPr>
        <a:xfrm>
          <a:off x="0" y="0"/>
          <a:ext cx="0" cy="0"/>
          <a:chOff x="0" y="0"/>
          <a:chExt cx="0" cy="0"/>
        </a:xfrm>
      </p:grpSpPr>
      <p:sp>
        <p:nvSpPr>
          <p:cNvPr id="141" name="Google Shape;141;p10"/>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Calibri"/>
              <a:buNone/>
            </a:pPr>
            <a:r>
              <a:rPr b="1" lang="pl-PL"/>
              <a:t>Minimum wage in the selected current international and European initiatives:</a:t>
            </a:r>
            <a:endParaRPr/>
          </a:p>
        </p:txBody>
      </p:sp>
      <p:sp>
        <p:nvSpPr>
          <p:cNvPr id="142" name="Google Shape;142;p10"/>
          <p:cNvSpPr txBox="1"/>
          <p:nvPr>
            <p:ph idx="1" type="body"/>
          </p:nvPr>
        </p:nvSpPr>
        <p:spPr>
          <a:xfrm>
            <a:off x="838200" y="1825625"/>
            <a:ext cx="10515600" cy="4667250"/>
          </a:xfrm>
          <a:prstGeom prst="rect">
            <a:avLst/>
          </a:prstGeom>
          <a:noFill/>
          <a:ln>
            <a:noFill/>
          </a:ln>
        </p:spPr>
        <p:txBody>
          <a:bodyPr anchorCtr="0" anchor="t" bIns="45700" lIns="91425" spcFirstLastPara="1" rIns="91425" wrap="square" tIns="45700">
            <a:normAutofit fontScale="77500" lnSpcReduction="20000"/>
          </a:bodyPr>
          <a:lstStyle/>
          <a:p>
            <a:pPr indent="-228600" lvl="0" marL="228600" rtl="0" algn="l">
              <a:lnSpc>
                <a:spcPct val="120000"/>
              </a:lnSpc>
              <a:spcBef>
                <a:spcPts val="0"/>
              </a:spcBef>
              <a:spcAft>
                <a:spcPts val="0"/>
              </a:spcAft>
              <a:buClr>
                <a:schemeClr val="dk1"/>
              </a:buClr>
              <a:buSzPct val="100000"/>
              <a:buChar char="•"/>
            </a:pPr>
            <a:r>
              <a:rPr lang="pl-PL" sz="2600"/>
              <a:t>2008 ILO Declaration of Justice for Fair Globalization</a:t>
            </a:r>
            <a:endParaRPr sz="2600"/>
          </a:p>
          <a:p>
            <a:pPr indent="-228600" lvl="0" marL="228600" rtl="0" algn="just">
              <a:lnSpc>
                <a:spcPct val="120000"/>
              </a:lnSpc>
              <a:spcBef>
                <a:spcPts val="0"/>
              </a:spcBef>
              <a:spcAft>
                <a:spcPts val="0"/>
              </a:spcAft>
              <a:buClr>
                <a:schemeClr val="dk1"/>
              </a:buClr>
              <a:buSzPct val="100000"/>
              <a:buChar char="•"/>
            </a:pPr>
            <a:r>
              <a:rPr lang="pl-PL" sz="2600"/>
              <a:t>2015 ILO Resolution concerning the recurrent discussion on social protection (labour protection)</a:t>
            </a:r>
            <a:endParaRPr/>
          </a:p>
          <a:p>
            <a:pPr indent="-228600" lvl="0" marL="228600" rtl="0" algn="just">
              <a:lnSpc>
                <a:spcPct val="120000"/>
              </a:lnSpc>
              <a:spcBef>
                <a:spcPts val="0"/>
              </a:spcBef>
              <a:spcAft>
                <a:spcPts val="0"/>
              </a:spcAft>
              <a:buClr>
                <a:schemeClr val="dk1"/>
              </a:buClr>
              <a:buSzPct val="100000"/>
              <a:buChar char="•"/>
            </a:pPr>
            <a:r>
              <a:rPr lang="pl-PL" sz="2600"/>
              <a:t>2019 ILO Declaration of the Century for the Future of Work:.</a:t>
            </a:r>
            <a:endParaRPr/>
          </a:p>
          <a:p>
            <a:pPr indent="0" lvl="0" marL="0" rtl="0" algn="just">
              <a:lnSpc>
                <a:spcPct val="120000"/>
              </a:lnSpc>
              <a:spcBef>
                <a:spcPts val="0"/>
              </a:spcBef>
              <a:spcAft>
                <a:spcPts val="0"/>
              </a:spcAft>
              <a:buClr>
                <a:schemeClr val="dk1"/>
              </a:buClr>
              <a:buSzPct val="100000"/>
              <a:buNone/>
            </a:pPr>
            <a:r>
              <a:t/>
            </a:r>
            <a:endParaRPr sz="2600"/>
          </a:p>
          <a:p>
            <a:pPr indent="0" lvl="0" marL="0" rtl="0" algn="just">
              <a:lnSpc>
                <a:spcPct val="120000"/>
              </a:lnSpc>
              <a:spcBef>
                <a:spcPts val="0"/>
              </a:spcBef>
              <a:spcAft>
                <a:spcPts val="0"/>
              </a:spcAft>
              <a:buClr>
                <a:schemeClr val="dk1"/>
              </a:buClr>
              <a:buSzPct val="100000"/>
              <a:buNone/>
            </a:pPr>
            <a:r>
              <a:rPr lang="pl-PL" sz="2600"/>
              <a:t>The minimum wage as the element of the </a:t>
            </a:r>
            <a:r>
              <a:rPr lang="pl-PL" sz="2600">
                <a:solidFill>
                  <a:schemeClr val="accent1"/>
                </a:solidFill>
              </a:rPr>
              <a:t>decent work and sustainable development paradigm</a:t>
            </a:r>
            <a:r>
              <a:rPr lang="pl-PL" sz="2600"/>
              <a:t>. </a:t>
            </a:r>
            <a:endParaRPr/>
          </a:p>
          <a:p>
            <a:pPr indent="0" lvl="0" marL="0" rtl="0" algn="just">
              <a:lnSpc>
                <a:spcPct val="120000"/>
              </a:lnSpc>
              <a:spcBef>
                <a:spcPts val="0"/>
              </a:spcBef>
              <a:spcAft>
                <a:spcPts val="0"/>
              </a:spcAft>
              <a:buClr>
                <a:schemeClr val="dk1"/>
              </a:buClr>
              <a:buSzPct val="100000"/>
              <a:buNone/>
            </a:pPr>
            <a:r>
              <a:rPr lang="pl-PL" sz="2600"/>
              <a:t>The minimum wage as one of indicators to </a:t>
            </a:r>
            <a:r>
              <a:rPr lang="pl-PL" sz="2600">
                <a:solidFill>
                  <a:schemeClr val="accent1"/>
                </a:solidFill>
              </a:rPr>
              <a:t>evaluate progress in providing decent work at the national level</a:t>
            </a:r>
            <a:r>
              <a:rPr lang="pl-PL" sz="2600"/>
              <a:t>.</a:t>
            </a:r>
            <a:endParaRPr/>
          </a:p>
          <a:p>
            <a:pPr indent="-100647" lvl="0" marL="228600" rtl="0" algn="just">
              <a:lnSpc>
                <a:spcPct val="120000"/>
              </a:lnSpc>
              <a:spcBef>
                <a:spcPts val="0"/>
              </a:spcBef>
              <a:spcAft>
                <a:spcPts val="0"/>
              </a:spcAft>
              <a:buClr>
                <a:schemeClr val="dk1"/>
              </a:buClr>
              <a:buSzPct val="100000"/>
              <a:buNone/>
            </a:pPr>
            <a:r>
              <a:t/>
            </a:r>
            <a:endParaRPr sz="2600"/>
          </a:p>
          <a:p>
            <a:pPr indent="-228600" lvl="0" marL="228600" rtl="0" algn="l">
              <a:lnSpc>
                <a:spcPct val="120000"/>
              </a:lnSpc>
              <a:spcBef>
                <a:spcPts val="0"/>
              </a:spcBef>
              <a:spcAft>
                <a:spcPts val="0"/>
              </a:spcAft>
              <a:buClr>
                <a:schemeClr val="dk1"/>
              </a:buClr>
              <a:buSzPct val="100000"/>
              <a:buChar char="•"/>
            </a:pPr>
            <a:r>
              <a:rPr lang="pl-PL" sz="2600"/>
              <a:t>The United Nations 2030 Agenda for Sustainable Development (Goal 8th)</a:t>
            </a:r>
            <a:endParaRPr/>
          </a:p>
          <a:p>
            <a:pPr indent="0" lvl="0" marL="0" rtl="0" algn="l">
              <a:lnSpc>
                <a:spcPct val="120000"/>
              </a:lnSpc>
              <a:spcBef>
                <a:spcPts val="0"/>
              </a:spcBef>
              <a:spcAft>
                <a:spcPts val="0"/>
              </a:spcAft>
              <a:buClr>
                <a:schemeClr val="dk1"/>
              </a:buClr>
              <a:buSzPct val="100000"/>
              <a:buNone/>
            </a:pPr>
            <a:r>
              <a:t/>
            </a:r>
            <a:endParaRPr sz="2600"/>
          </a:p>
          <a:p>
            <a:pPr indent="-228600" lvl="0" marL="228600" rtl="0" algn="just">
              <a:lnSpc>
                <a:spcPct val="120000"/>
              </a:lnSpc>
              <a:spcBef>
                <a:spcPts val="0"/>
              </a:spcBef>
              <a:spcAft>
                <a:spcPts val="0"/>
              </a:spcAft>
              <a:buClr>
                <a:schemeClr val="dk1"/>
              </a:buClr>
              <a:buSzPct val="100000"/>
              <a:buChar char="•"/>
            </a:pPr>
            <a:r>
              <a:rPr lang="pl-PL" sz="2600"/>
              <a:t>The European Pillar of Social Rights of the European Union:</a:t>
            </a:r>
            <a:endParaRPr/>
          </a:p>
          <a:p>
            <a:pPr indent="-228600" lvl="0" marL="228600" rtl="0" algn="just">
              <a:lnSpc>
                <a:spcPct val="120000"/>
              </a:lnSpc>
              <a:spcBef>
                <a:spcPts val="0"/>
              </a:spcBef>
              <a:spcAft>
                <a:spcPts val="0"/>
              </a:spcAft>
              <a:buClr>
                <a:schemeClr val="dk1"/>
              </a:buClr>
              <a:buSzPct val="100000"/>
              <a:buChar char="•"/>
            </a:pPr>
            <a:r>
              <a:rPr lang="pl-PL" sz="2600"/>
              <a:t>The draft directive on adequate minimum wages in the EU: </a:t>
            </a:r>
            <a:endParaRPr/>
          </a:p>
          <a:p>
            <a:pPr indent="-228600" lvl="0" marL="228600" rtl="0" algn="just">
              <a:lnSpc>
                <a:spcPct val="120000"/>
              </a:lnSpc>
              <a:spcBef>
                <a:spcPts val="0"/>
              </a:spcBef>
              <a:spcAft>
                <a:spcPts val="0"/>
              </a:spcAft>
              <a:buClr>
                <a:schemeClr val="dk1"/>
              </a:buClr>
              <a:buSzPct val="100000"/>
              <a:buChar char="•"/>
            </a:pPr>
            <a:r>
              <a:rPr lang="pl-PL" sz="2600"/>
              <a:t>The Declaration adopted 7.5.2021 in Porto Social Summit of the European Union</a:t>
            </a:r>
            <a:endParaRPr/>
          </a:p>
          <a:p>
            <a:pPr indent="-130175" lvl="0" marL="228600" rtl="0" algn="just">
              <a:lnSpc>
                <a:spcPct val="100000"/>
              </a:lnSpc>
              <a:spcBef>
                <a:spcPts val="0"/>
              </a:spcBef>
              <a:spcAft>
                <a:spcPts val="0"/>
              </a:spcAft>
              <a:buClr>
                <a:schemeClr val="dk1"/>
              </a:buClr>
              <a:buSzPct val="100000"/>
              <a:buNone/>
            </a:pPr>
            <a:r>
              <a:t/>
            </a:r>
            <a:endParaRPr sz="2000"/>
          </a:p>
          <a:p>
            <a:pPr indent="-140017" lvl="0" marL="228600" rtl="0" algn="just">
              <a:lnSpc>
                <a:spcPct val="100000"/>
              </a:lnSpc>
              <a:spcBef>
                <a:spcPts val="0"/>
              </a:spcBef>
              <a:spcAft>
                <a:spcPts val="0"/>
              </a:spcAft>
              <a:buClr>
                <a:schemeClr val="dk1"/>
              </a:buClr>
              <a:buSzPct val="100000"/>
              <a:buNone/>
            </a:pPr>
            <a:r>
              <a:t/>
            </a:r>
            <a:endParaRPr sz="1800"/>
          </a:p>
          <a:p>
            <a:pPr indent="-149860" lvl="0" marL="228600" rtl="0" algn="l">
              <a:lnSpc>
                <a:spcPct val="90000"/>
              </a:lnSpc>
              <a:spcBef>
                <a:spcPts val="1000"/>
              </a:spcBef>
              <a:spcAft>
                <a:spcPts val="0"/>
              </a:spcAft>
              <a:buClr>
                <a:schemeClr val="dk1"/>
              </a:buClr>
              <a:buSzPct val="100000"/>
              <a:buNone/>
            </a:pPr>
            <a:r>
              <a:t/>
            </a:r>
            <a:endParaRPr sz="1600"/>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6" name="Shape 146"/>
        <p:cNvGrpSpPr/>
        <p:nvPr/>
      </p:nvGrpSpPr>
      <p:grpSpPr>
        <a:xfrm>
          <a:off x="0" y="0"/>
          <a:ext cx="0" cy="0"/>
          <a:chOff x="0" y="0"/>
          <a:chExt cx="0" cy="0"/>
        </a:xfrm>
      </p:grpSpPr>
      <p:sp>
        <p:nvSpPr>
          <p:cNvPr id="147" name="Google Shape;147;p11"/>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Calibri"/>
              <a:buNone/>
            </a:pPr>
            <a:r>
              <a:rPr b="1" lang="pl-PL"/>
              <a:t>Conclusions:</a:t>
            </a:r>
            <a:endParaRPr/>
          </a:p>
        </p:txBody>
      </p:sp>
      <p:sp>
        <p:nvSpPr>
          <p:cNvPr id="148" name="Google Shape;148;p11"/>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228600" lvl="0" marL="228600" rtl="0" algn="just">
              <a:lnSpc>
                <a:spcPct val="90000"/>
              </a:lnSpc>
              <a:spcBef>
                <a:spcPts val="0"/>
              </a:spcBef>
              <a:spcAft>
                <a:spcPts val="0"/>
              </a:spcAft>
              <a:buClr>
                <a:schemeClr val="dk1"/>
              </a:buClr>
              <a:buSzPts val="2800"/>
              <a:buChar char="•"/>
            </a:pPr>
            <a:r>
              <a:rPr lang="pl-PL"/>
              <a:t>The minimum wage as such is not always sufficient to provide dignity at work and decent standard of living for workers and their families.</a:t>
            </a:r>
            <a:endParaRPr/>
          </a:p>
          <a:p>
            <a:pPr indent="-228600" lvl="0" marL="228600" rtl="0" algn="just">
              <a:lnSpc>
                <a:spcPct val="90000"/>
              </a:lnSpc>
              <a:spcBef>
                <a:spcPts val="1000"/>
              </a:spcBef>
              <a:spcAft>
                <a:spcPts val="0"/>
              </a:spcAft>
              <a:buClr>
                <a:schemeClr val="dk1"/>
              </a:buClr>
              <a:buSzPts val="2800"/>
              <a:buChar char="•"/>
            </a:pPr>
            <a:r>
              <a:rPr lang="pl-PL"/>
              <a:t>The minimum wage should be fixed with reference to the national economic and social circumstances.  </a:t>
            </a:r>
            <a:endParaRPr/>
          </a:p>
          <a:p>
            <a:pPr indent="-228600" lvl="0" marL="228600" rtl="0" algn="just">
              <a:lnSpc>
                <a:spcPct val="90000"/>
              </a:lnSpc>
              <a:spcBef>
                <a:spcPts val="1000"/>
              </a:spcBef>
              <a:spcAft>
                <a:spcPts val="0"/>
              </a:spcAft>
              <a:buClr>
                <a:schemeClr val="dk1"/>
              </a:buClr>
              <a:buSzPts val="2800"/>
              <a:buChar char="•"/>
            </a:pPr>
            <a:r>
              <a:rPr lang="pl-PL"/>
              <a:t>The employer’s duty to pay at least the minimum wage (regardless the economic output of work performed) fulfills public tasks in order to safeguard decent standard of living for each worker and his/her family. </a:t>
            </a:r>
            <a:endParaRPr/>
          </a:p>
          <a:p>
            <a:pPr indent="-228600" lvl="0" marL="228600" rtl="0" algn="just">
              <a:lnSpc>
                <a:spcPct val="90000"/>
              </a:lnSpc>
              <a:spcBef>
                <a:spcPts val="1000"/>
              </a:spcBef>
              <a:spcAft>
                <a:spcPts val="0"/>
              </a:spcAft>
              <a:buClr>
                <a:schemeClr val="dk1"/>
              </a:buClr>
              <a:buSzPts val="2800"/>
              <a:buChar char="•"/>
            </a:pPr>
            <a:r>
              <a:rPr lang="pl-PL"/>
              <a:t>The national minimum wage that has been fixed below the decency threshold should be supplemented by social security benefits.  </a:t>
            </a:r>
            <a:endParaRPr/>
          </a:p>
          <a:p>
            <a:pPr indent="0" lvl="0" marL="0" rtl="0" algn="just">
              <a:lnSpc>
                <a:spcPct val="107000"/>
              </a:lnSpc>
              <a:spcBef>
                <a:spcPts val="1000"/>
              </a:spcBef>
              <a:spcAft>
                <a:spcPts val="0"/>
              </a:spcAft>
              <a:buClr>
                <a:schemeClr val="dk1"/>
              </a:buClr>
              <a:buSzPts val="1800"/>
              <a:buNone/>
            </a:pPr>
            <a:r>
              <a:t/>
            </a:r>
            <a:endParaRPr sz="1800">
              <a:latin typeface="Calibri"/>
              <a:ea typeface="Calibri"/>
              <a:cs typeface="Calibri"/>
              <a:sym typeface="Calibri"/>
            </a:endParaRPr>
          </a:p>
          <a:p>
            <a:pPr indent="-114300" lvl="0" marL="228600" rtl="0" algn="l">
              <a:lnSpc>
                <a:spcPct val="90000"/>
              </a:lnSpc>
              <a:spcBef>
                <a:spcPts val="1800"/>
              </a:spcBef>
              <a:spcAft>
                <a:spcPts val="0"/>
              </a:spcAft>
              <a:buClr>
                <a:schemeClr val="dk1"/>
              </a:buClr>
              <a:buSzPts val="1800"/>
              <a:buNone/>
            </a:pPr>
            <a:r>
              <a:t/>
            </a:r>
            <a:endParaRPr sz="1800">
              <a:latin typeface="Calibri"/>
              <a:ea typeface="Calibri"/>
              <a:cs typeface="Calibri"/>
              <a:sym typeface="Calibri"/>
            </a:endParaRPr>
          </a:p>
          <a:p>
            <a:pPr indent="-50800" lvl="0" marL="228600" rtl="0" algn="l">
              <a:lnSpc>
                <a:spcPct val="90000"/>
              </a:lnSpc>
              <a:spcBef>
                <a:spcPts val="1000"/>
              </a:spcBef>
              <a:spcAft>
                <a:spcPts val="0"/>
              </a:spcAft>
              <a:buClr>
                <a:schemeClr val="dk1"/>
              </a:buClr>
              <a:buSzPts val="2800"/>
              <a:buNone/>
            </a:pPr>
            <a:r>
              <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2" name="Shape 152"/>
        <p:cNvGrpSpPr/>
        <p:nvPr/>
      </p:nvGrpSpPr>
      <p:grpSpPr>
        <a:xfrm>
          <a:off x="0" y="0"/>
          <a:ext cx="0" cy="0"/>
          <a:chOff x="0" y="0"/>
          <a:chExt cx="0" cy="0"/>
        </a:xfrm>
      </p:grpSpPr>
      <p:sp>
        <p:nvSpPr>
          <p:cNvPr id="153" name="Google Shape;153;p12"/>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Calibri"/>
              <a:buNone/>
            </a:pPr>
            <a:r>
              <a:rPr b="1" lang="pl-PL"/>
              <a:t>Conclusions:</a:t>
            </a:r>
            <a:endParaRPr/>
          </a:p>
        </p:txBody>
      </p:sp>
      <p:sp>
        <p:nvSpPr>
          <p:cNvPr id="154" name="Google Shape;154;p12"/>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228600" lvl="0" marL="228600" rtl="0" algn="l">
              <a:lnSpc>
                <a:spcPct val="90000"/>
              </a:lnSpc>
              <a:spcBef>
                <a:spcPts val="0"/>
              </a:spcBef>
              <a:spcAft>
                <a:spcPts val="0"/>
              </a:spcAft>
              <a:buClr>
                <a:schemeClr val="dk1"/>
              </a:buClr>
              <a:buSzPts val="2800"/>
              <a:buChar char="•"/>
            </a:pPr>
            <a:r>
              <a:rPr lang="pl-PL"/>
              <a:t>On the global level, the minimum wage is an important tool to achieve the paradigm of social, economic and environmental sustainable development.  </a:t>
            </a:r>
            <a:endParaRPr/>
          </a:p>
          <a:p>
            <a:pPr indent="-228600" lvl="0" marL="228600" rtl="0" algn="l">
              <a:lnSpc>
                <a:spcPct val="90000"/>
              </a:lnSpc>
              <a:spcBef>
                <a:spcPts val="1000"/>
              </a:spcBef>
              <a:spcAft>
                <a:spcPts val="0"/>
              </a:spcAft>
              <a:buClr>
                <a:schemeClr val="dk1"/>
              </a:buClr>
              <a:buSzPts val="2800"/>
              <a:buChar char="•"/>
            </a:pPr>
            <a:r>
              <a:rPr lang="pl-PL"/>
              <a:t>The minimum wage reflects social factor of sustainable development. However, it also influences its economic and environmental dimensions.</a:t>
            </a:r>
            <a:endParaRPr/>
          </a:p>
          <a:p>
            <a:pPr indent="-228600" lvl="0" marL="228600" rtl="0" algn="l">
              <a:lnSpc>
                <a:spcPct val="90000"/>
              </a:lnSpc>
              <a:spcBef>
                <a:spcPts val="1000"/>
              </a:spcBef>
              <a:spcAft>
                <a:spcPts val="0"/>
              </a:spcAft>
              <a:buClr>
                <a:schemeClr val="dk1"/>
              </a:buClr>
              <a:buSzPts val="2800"/>
              <a:buChar char="•"/>
            </a:pPr>
            <a:r>
              <a:rPr lang="pl-PL"/>
              <a:t>The minimum wage is a tool to prevent the dehumanization of work. </a:t>
            </a:r>
            <a:endParaRPr/>
          </a:p>
          <a:p>
            <a:pPr indent="-228600" lvl="0" marL="228600" rtl="0" algn="l">
              <a:lnSpc>
                <a:spcPct val="90000"/>
              </a:lnSpc>
              <a:spcBef>
                <a:spcPts val="1000"/>
              </a:spcBef>
              <a:spcAft>
                <a:spcPts val="0"/>
              </a:spcAft>
              <a:buClr>
                <a:schemeClr val="dk1"/>
              </a:buClr>
              <a:buSzPts val="2800"/>
              <a:buChar char="•"/>
            </a:pPr>
            <a:r>
              <a:rPr lang="pl-PL"/>
              <a:t>Adequate minimum wage policy allows to improve the position of precarious workers.   </a:t>
            </a:r>
            <a:endParaRPr/>
          </a:p>
          <a:p>
            <a:pPr indent="-50800" lvl="0" marL="228600" rtl="0" algn="just">
              <a:lnSpc>
                <a:spcPct val="107000"/>
              </a:lnSpc>
              <a:spcBef>
                <a:spcPts val="1000"/>
              </a:spcBef>
              <a:spcAft>
                <a:spcPts val="0"/>
              </a:spcAft>
              <a:buClr>
                <a:schemeClr val="dk1"/>
              </a:buClr>
              <a:buSzPts val="2800"/>
              <a:buNone/>
            </a:pPr>
            <a:r>
              <a:t/>
            </a:r>
            <a:endParaRPr sz="2800">
              <a:latin typeface="Calibri"/>
              <a:ea typeface="Calibri"/>
              <a:cs typeface="Calibri"/>
              <a:sym typeface="Calibri"/>
            </a:endParaRPr>
          </a:p>
          <a:p>
            <a:pPr indent="-50800" lvl="0" marL="228600" rtl="0" algn="l">
              <a:lnSpc>
                <a:spcPct val="90000"/>
              </a:lnSpc>
              <a:spcBef>
                <a:spcPts val="1800"/>
              </a:spcBef>
              <a:spcAft>
                <a:spcPts val="0"/>
              </a:spcAft>
              <a:buClr>
                <a:schemeClr val="dk1"/>
              </a:buClr>
              <a:buSzPts val="2800"/>
              <a:buNone/>
            </a:pPr>
            <a:r>
              <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8" name="Shape 158"/>
        <p:cNvGrpSpPr/>
        <p:nvPr/>
      </p:nvGrpSpPr>
      <p:grpSpPr>
        <a:xfrm>
          <a:off x="0" y="0"/>
          <a:ext cx="0" cy="0"/>
          <a:chOff x="0" y="0"/>
          <a:chExt cx="0" cy="0"/>
        </a:xfrm>
      </p:grpSpPr>
      <p:sp>
        <p:nvSpPr>
          <p:cNvPr id="159" name="Google Shape;159;p13"/>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Calibri"/>
              <a:buNone/>
            </a:pPr>
            <a:r>
              <a:t/>
            </a:r>
            <a:endParaRPr/>
          </a:p>
        </p:txBody>
      </p:sp>
      <p:sp>
        <p:nvSpPr>
          <p:cNvPr id="160" name="Google Shape;160;p13"/>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Clr>
                <a:schemeClr val="dk1"/>
              </a:buClr>
              <a:buSzPts val="2800"/>
              <a:buNone/>
            </a:pPr>
            <a:r>
              <a:t/>
            </a:r>
            <a:endParaRPr/>
          </a:p>
          <a:p>
            <a:pPr indent="0" lvl="0" marL="0" rtl="0" algn="ctr">
              <a:lnSpc>
                <a:spcPct val="90000"/>
              </a:lnSpc>
              <a:spcBef>
                <a:spcPts val="1000"/>
              </a:spcBef>
              <a:spcAft>
                <a:spcPts val="0"/>
              </a:spcAft>
              <a:buClr>
                <a:schemeClr val="dk1"/>
              </a:buClr>
              <a:buSzPts val="2800"/>
              <a:buNone/>
            </a:pPr>
            <a:r>
              <a:t/>
            </a:r>
            <a:endParaRPr/>
          </a:p>
          <a:p>
            <a:pPr indent="0" lvl="0" marL="0" rtl="0" algn="ctr">
              <a:lnSpc>
                <a:spcPct val="90000"/>
              </a:lnSpc>
              <a:spcBef>
                <a:spcPts val="1000"/>
              </a:spcBef>
              <a:spcAft>
                <a:spcPts val="0"/>
              </a:spcAft>
              <a:buClr>
                <a:schemeClr val="dk1"/>
              </a:buClr>
              <a:buSzPts val="5400"/>
              <a:buNone/>
            </a:pPr>
            <a:r>
              <a:rPr lang="pl-PL" sz="5400"/>
              <a:t>Thank you for your attention.</a:t>
            </a:r>
            <a:endParaRPr/>
          </a:p>
          <a:p>
            <a:pPr indent="0" lvl="0" marL="0" rtl="0" algn="l">
              <a:lnSpc>
                <a:spcPct val="90000"/>
              </a:lnSpc>
              <a:spcBef>
                <a:spcPts val="1000"/>
              </a:spcBef>
              <a:spcAft>
                <a:spcPts val="0"/>
              </a:spcAft>
              <a:buClr>
                <a:schemeClr val="dk1"/>
              </a:buClr>
              <a:buSzPts val="2800"/>
              <a:buNone/>
            </a:pPr>
            <a:r>
              <a:t/>
            </a:r>
            <a:endParaRPr/>
          </a:p>
          <a:p>
            <a:pPr indent="0" lvl="0" marL="0" rtl="0" algn="l">
              <a:lnSpc>
                <a:spcPct val="90000"/>
              </a:lnSpc>
              <a:spcBef>
                <a:spcPts val="1000"/>
              </a:spcBef>
              <a:spcAft>
                <a:spcPts val="0"/>
              </a:spcAft>
              <a:buClr>
                <a:schemeClr val="dk1"/>
              </a:buClr>
              <a:buSzPts val="2800"/>
              <a:buNone/>
            </a:pPr>
            <a:r>
              <a:t/>
            </a:r>
            <a:endParaRPr/>
          </a:p>
          <a:p>
            <a:pPr indent="0" lvl="0" marL="0" rtl="0" algn="r">
              <a:lnSpc>
                <a:spcPct val="90000"/>
              </a:lnSpc>
              <a:spcBef>
                <a:spcPts val="1000"/>
              </a:spcBef>
              <a:spcAft>
                <a:spcPts val="0"/>
              </a:spcAft>
              <a:buClr>
                <a:schemeClr val="dk1"/>
              </a:buClr>
              <a:buSzPts val="2800"/>
              <a:buNone/>
            </a:pPr>
            <a:r>
              <a:rPr i="1" lang="pl-PL"/>
              <a:t>katarzyna.bomba@uwm.edu.pl</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0" name="Shape 90"/>
        <p:cNvGrpSpPr/>
        <p:nvPr/>
      </p:nvGrpSpPr>
      <p:grpSpPr>
        <a:xfrm>
          <a:off x="0" y="0"/>
          <a:ext cx="0" cy="0"/>
          <a:chOff x="0" y="0"/>
          <a:chExt cx="0" cy="0"/>
        </a:xfrm>
      </p:grpSpPr>
      <p:sp>
        <p:nvSpPr>
          <p:cNvPr id="91" name="Google Shape;91;p2"/>
          <p:cNvSpPr txBox="1"/>
          <p:nvPr>
            <p:ph type="title"/>
          </p:nvPr>
        </p:nvSpPr>
        <p:spPr>
          <a:xfrm>
            <a:off x="784302" y="376276"/>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Calibri"/>
              <a:buNone/>
            </a:pPr>
            <a:r>
              <a:rPr b="1" lang="pl-PL"/>
              <a:t>The main issues:</a:t>
            </a:r>
            <a:endParaRPr/>
          </a:p>
        </p:txBody>
      </p:sp>
      <p:sp>
        <p:nvSpPr>
          <p:cNvPr id="92" name="Google Shape;92;p2"/>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228600" lvl="0" marL="228600" rtl="0" algn="just">
              <a:lnSpc>
                <a:spcPct val="90000"/>
              </a:lnSpc>
              <a:spcBef>
                <a:spcPts val="0"/>
              </a:spcBef>
              <a:spcAft>
                <a:spcPts val="0"/>
              </a:spcAft>
              <a:buClr>
                <a:schemeClr val="dk1"/>
              </a:buClr>
              <a:buSzPts val="3200"/>
              <a:buChar char="•"/>
            </a:pPr>
            <a:r>
              <a:rPr lang="pl-PL" sz="3200"/>
              <a:t>The international and the European legal instruments that refer to the minimum wage.</a:t>
            </a:r>
            <a:endParaRPr/>
          </a:p>
          <a:p>
            <a:pPr indent="-228600" lvl="0" marL="228600" rtl="0" algn="just">
              <a:lnSpc>
                <a:spcPct val="90000"/>
              </a:lnSpc>
              <a:spcBef>
                <a:spcPts val="1000"/>
              </a:spcBef>
              <a:spcAft>
                <a:spcPts val="0"/>
              </a:spcAft>
              <a:buClr>
                <a:schemeClr val="dk1"/>
              </a:buClr>
              <a:buSzPts val="3200"/>
              <a:buChar char="•"/>
            </a:pPr>
            <a:r>
              <a:rPr lang="pl-PL" sz="3200"/>
              <a:t>The minimum wage from the perspective of human rights.</a:t>
            </a:r>
            <a:endParaRPr/>
          </a:p>
          <a:p>
            <a:pPr indent="-228600" lvl="0" marL="228600" rtl="0" algn="just">
              <a:lnSpc>
                <a:spcPct val="90000"/>
              </a:lnSpc>
              <a:spcBef>
                <a:spcPts val="1000"/>
              </a:spcBef>
              <a:spcAft>
                <a:spcPts val="0"/>
              </a:spcAft>
              <a:buClr>
                <a:schemeClr val="dk1"/>
              </a:buClr>
              <a:buSzPts val="3200"/>
              <a:buChar char="•"/>
            </a:pPr>
            <a:r>
              <a:rPr lang="pl-PL" sz="3200"/>
              <a:t>Current international and European initiatives on the minimum wage.</a:t>
            </a:r>
            <a:endParaRPr/>
          </a:p>
          <a:p>
            <a:pPr indent="-228600" lvl="0" marL="228600" rtl="0" algn="just">
              <a:lnSpc>
                <a:spcPct val="90000"/>
              </a:lnSpc>
              <a:spcBef>
                <a:spcPts val="1000"/>
              </a:spcBef>
              <a:spcAft>
                <a:spcPts val="0"/>
              </a:spcAft>
              <a:buClr>
                <a:schemeClr val="dk1"/>
              </a:buClr>
              <a:buSzPts val="3200"/>
              <a:buChar char="•"/>
            </a:pPr>
            <a:r>
              <a:rPr lang="pl-PL" sz="3200"/>
              <a:t>Conclusions on the suitability of minimum wage for ensuring the dignity at work.</a:t>
            </a:r>
            <a:endParaRPr/>
          </a:p>
          <a:p>
            <a:pPr indent="-50800" lvl="0" marL="228600" rtl="0" algn="just">
              <a:lnSpc>
                <a:spcPct val="90000"/>
              </a:lnSpc>
              <a:spcBef>
                <a:spcPts val="1000"/>
              </a:spcBef>
              <a:spcAft>
                <a:spcPts val="0"/>
              </a:spcAft>
              <a:buClr>
                <a:schemeClr val="dk1"/>
              </a:buClr>
              <a:buSzPts val="2800"/>
              <a:buNone/>
            </a:pPr>
            <a:r>
              <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6" name="Shape 96"/>
        <p:cNvGrpSpPr/>
        <p:nvPr/>
      </p:nvGrpSpPr>
      <p:grpSpPr>
        <a:xfrm>
          <a:off x="0" y="0"/>
          <a:ext cx="0" cy="0"/>
          <a:chOff x="0" y="0"/>
          <a:chExt cx="0" cy="0"/>
        </a:xfrm>
      </p:grpSpPr>
      <p:sp>
        <p:nvSpPr>
          <p:cNvPr id="97" name="Google Shape;97;p3"/>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Calibri"/>
              <a:buNone/>
            </a:pPr>
            <a:r>
              <a:rPr b="1" lang="pl-PL"/>
              <a:t>The legal instruments that refer indirectly to the minimum wage:</a:t>
            </a:r>
            <a:endParaRPr/>
          </a:p>
        </p:txBody>
      </p:sp>
      <p:sp>
        <p:nvSpPr>
          <p:cNvPr id="98" name="Google Shape;98;p3"/>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lnSpcReduction="10000"/>
          </a:bodyPr>
          <a:lstStyle/>
          <a:p>
            <a:pPr indent="-228600" lvl="0" marL="228600" rtl="0" algn="l">
              <a:lnSpc>
                <a:spcPct val="90000"/>
              </a:lnSpc>
              <a:spcBef>
                <a:spcPts val="0"/>
              </a:spcBef>
              <a:spcAft>
                <a:spcPts val="0"/>
              </a:spcAft>
              <a:buClr>
                <a:schemeClr val="dk1"/>
              </a:buClr>
              <a:buSzPts val="3200"/>
              <a:buChar char="•"/>
            </a:pPr>
            <a:r>
              <a:rPr lang="pl-PL" sz="3200"/>
              <a:t>UN Universal Declaration of Human Rights (art. 23 ust. 3)</a:t>
            </a:r>
            <a:endParaRPr/>
          </a:p>
          <a:p>
            <a:pPr indent="-228600" lvl="0" marL="228600" rtl="0" algn="l">
              <a:lnSpc>
                <a:spcPct val="90000"/>
              </a:lnSpc>
              <a:spcBef>
                <a:spcPts val="1000"/>
              </a:spcBef>
              <a:spcAft>
                <a:spcPts val="0"/>
              </a:spcAft>
              <a:buClr>
                <a:schemeClr val="dk1"/>
              </a:buClr>
              <a:buSzPts val="3200"/>
              <a:buChar char="•"/>
            </a:pPr>
            <a:r>
              <a:rPr lang="pl-PL" sz="3200"/>
              <a:t>UN International Covenant on Economic, Social and Cultural Rights (art. 7 lit. a (ii)) </a:t>
            </a:r>
            <a:endParaRPr/>
          </a:p>
          <a:p>
            <a:pPr indent="0" lvl="0" marL="0" rtl="0" algn="l">
              <a:lnSpc>
                <a:spcPct val="90000"/>
              </a:lnSpc>
              <a:spcBef>
                <a:spcPts val="1000"/>
              </a:spcBef>
              <a:spcAft>
                <a:spcPts val="0"/>
              </a:spcAft>
              <a:buClr>
                <a:schemeClr val="dk1"/>
              </a:buClr>
              <a:buSzPts val="3200"/>
              <a:buNone/>
            </a:pPr>
            <a:r>
              <a:t/>
            </a:r>
            <a:endParaRPr sz="3200"/>
          </a:p>
          <a:p>
            <a:pPr indent="-228600" lvl="0" marL="228600" rtl="0" algn="l">
              <a:lnSpc>
                <a:spcPct val="90000"/>
              </a:lnSpc>
              <a:spcBef>
                <a:spcPts val="1000"/>
              </a:spcBef>
              <a:spcAft>
                <a:spcPts val="0"/>
              </a:spcAft>
              <a:buClr>
                <a:schemeClr val="dk1"/>
              </a:buClr>
              <a:buSzPts val="3200"/>
              <a:buChar char="•"/>
            </a:pPr>
            <a:r>
              <a:rPr lang="pl-PL" sz="3200"/>
              <a:t>ILO Constitution (preambule)</a:t>
            </a:r>
            <a:endParaRPr/>
          </a:p>
          <a:p>
            <a:pPr indent="-228600" lvl="0" marL="228600" rtl="0" algn="l">
              <a:lnSpc>
                <a:spcPct val="90000"/>
              </a:lnSpc>
              <a:spcBef>
                <a:spcPts val="1000"/>
              </a:spcBef>
              <a:spcAft>
                <a:spcPts val="0"/>
              </a:spcAft>
              <a:buClr>
                <a:schemeClr val="dk1"/>
              </a:buClr>
              <a:buSzPts val="3200"/>
              <a:buChar char="•"/>
            </a:pPr>
            <a:r>
              <a:rPr lang="pl-PL" sz="3200"/>
              <a:t>ILO Declaration of Philadelphia (part III lit. d)</a:t>
            </a:r>
            <a:endParaRPr/>
          </a:p>
          <a:p>
            <a:pPr indent="0" lvl="0" marL="0" rtl="0" algn="l">
              <a:lnSpc>
                <a:spcPct val="90000"/>
              </a:lnSpc>
              <a:spcBef>
                <a:spcPts val="1000"/>
              </a:spcBef>
              <a:spcAft>
                <a:spcPts val="0"/>
              </a:spcAft>
              <a:buClr>
                <a:schemeClr val="dk1"/>
              </a:buClr>
              <a:buSzPts val="3200"/>
              <a:buNone/>
            </a:pPr>
            <a:r>
              <a:t/>
            </a:r>
            <a:endParaRPr sz="3200"/>
          </a:p>
          <a:p>
            <a:pPr indent="-228600" lvl="0" marL="228600" rtl="0" algn="l">
              <a:lnSpc>
                <a:spcPct val="90000"/>
              </a:lnSpc>
              <a:spcBef>
                <a:spcPts val="1000"/>
              </a:spcBef>
              <a:spcAft>
                <a:spcPts val="0"/>
              </a:spcAft>
              <a:buClr>
                <a:schemeClr val="dk1"/>
              </a:buClr>
              <a:buSzPts val="3200"/>
              <a:buChar char="•"/>
            </a:pPr>
            <a:r>
              <a:rPr lang="pl-PL" sz="3200"/>
              <a:t>European Social Charter (art. 4 sec. 1) </a:t>
            </a:r>
            <a:endParaRPr/>
          </a:p>
          <a:p>
            <a:pPr indent="-50800" lvl="0" marL="228600" rtl="0" algn="l">
              <a:lnSpc>
                <a:spcPct val="90000"/>
              </a:lnSpc>
              <a:spcBef>
                <a:spcPts val="1000"/>
              </a:spcBef>
              <a:spcAft>
                <a:spcPts val="0"/>
              </a:spcAft>
              <a:buClr>
                <a:schemeClr val="dk1"/>
              </a:buClr>
              <a:buSzPts val="2800"/>
              <a:buNone/>
            </a:pPr>
            <a:r>
              <a:t/>
            </a:r>
            <a:endParaRPr b="1"/>
          </a:p>
          <a:p>
            <a:pPr indent="-50800" lvl="0" marL="228600" rtl="0" algn="l">
              <a:lnSpc>
                <a:spcPct val="90000"/>
              </a:lnSpc>
              <a:spcBef>
                <a:spcPts val="1000"/>
              </a:spcBef>
              <a:spcAft>
                <a:spcPts val="0"/>
              </a:spcAft>
              <a:buClr>
                <a:schemeClr val="dk1"/>
              </a:buClr>
              <a:buSzPts val="2800"/>
              <a:buNone/>
            </a:pPr>
            <a:r>
              <a:t/>
            </a:r>
            <a:endParaRPr b="1"/>
          </a:p>
          <a:p>
            <a:pPr indent="-50800" lvl="0" marL="228600" rtl="0" algn="l">
              <a:lnSpc>
                <a:spcPct val="90000"/>
              </a:lnSpc>
              <a:spcBef>
                <a:spcPts val="1000"/>
              </a:spcBef>
              <a:spcAft>
                <a:spcPts val="0"/>
              </a:spcAft>
              <a:buClr>
                <a:schemeClr val="dk1"/>
              </a:buClr>
              <a:buSzPts val="2800"/>
              <a:buNone/>
            </a:pPr>
            <a:r>
              <a:t/>
            </a:r>
            <a:endParaRPr b="1"/>
          </a:p>
          <a:p>
            <a:pPr indent="0" lvl="0" marL="0" rtl="0" algn="l">
              <a:lnSpc>
                <a:spcPct val="90000"/>
              </a:lnSpc>
              <a:spcBef>
                <a:spcPts val="1000"/>
              </a:spcBef>
              <a:spcAft>
                <a:spcPts val="0"/>
              </a:spcAft>
              <a:buClr>
                <a:schemeClr val="dk1"/>
              </a:buClr>
              <a:buSzPts val="2800"/>
              <a:buNone/>
            </a:pPr>
            <a:r>
              <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2" name="Shape 102"/>
        <p:cNvGrpSpPr/>
        <p:nvPr/>
      </p:nvGrpSpPr>
      <p:grpSpPr>
        <a:xfrm>
          <a:off x="0" y="0"/>
          <a:ext cx="0" cy="0"/>
          <a:chOff x="0" y="0"/>
          <a:chExt cx="0" cy="0"/>
        </a:xfrm>
      </p:grpSpPr>
      <p:sp>
        <p:nvSpPr>
          <p:cNvPr id="103" name="Google Shape;103;p4"/>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Calibri"/>
              <a:buNone/>
            </a:pPr>
            <a:r>
              <a:rPr b="1" lang="pl-PL"/>
              <a:t>The legal instruments that refer directly to the minimum wage:</a:t>
            </a:r>
            <a:endParaRPr/>
          </a:p>
        </p:txBody>
      </p:sp>
      <p:sp>
        <p:nvSpPr>
          <p:cNvPr id="104" name="Google Shape;104;p4"/>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228600" lvl="0" marL="228600" rtl="0" algn="l">
              <a:lnSpc>
                <a:spcPct val="120000"/>
              </a:lnSpc>
              <a:spcBef>
                <a:spcPts val="0"/>
              </a:spcBef>
              <a:spcAft>
                <a:spcPts val="0"/>
              </a:spcAft>
              <a:buClr>
                <a:schemeClr val="dk1"/>
              </a:buClr>
              <a:buSzPts val="2800"/>
              <a:buChar char="•"/>
            </a:pPr>
            <a:r>
              <a:rPr lang="pl-PL"/>
              <a:t>ILO Minimum Wage-Fixing Machinery Convention, 1928 (No. 26),</a:t>
            </a:r>
            <a:endParaRPr/>
          </a:p>
          <a:p>
            <a:pPr indent="-228600" lvl="0" marL="228600" rtl="0" algn="l">
              <a:lnSpc>
                <a:spcPct val="120000"/>
              </a:lnSpc>
              <a:spcBef>
                <a:spcPts val="0"/>
              </a:spcBef>
              <a:spcAft>
                <a:spcPts val="0"/>
              </a:spcAft>
              <a:buClr>
                <a:schemeClr val="dk1"/>
              </a:buClr>
              <a:buSzPts val="2800"/>
              <a:buChar char="•"/>
            </a:pPr>
            <a:r>
              <a:rPr lang="pl-PL"/>
              <a:t>ILO Minimum Wage Fixing Machinery (Agriculture) Convention, 1951 (No. 99),</a:t>
            </a:r>
            <a:endParaRPr/>
          </a:p>
          <a:p>
            <a:pPr indent="-228600" lvl="0" marL="228600" rtl="0" algn="l">
              <a:lnSpc>
                <a:spcPct val="120000"/>
              </a:lnSpc>
              <a:spcBef>
                <a:spcPts val="0"/>
              </a:spcBef>
              <a:spcAft>
                <a:spcPts val="0"/>
              </a:spcAft>
              <a:buClr>
                <a:schemeClr val="dk1"/>
              </a:buClr>
              <a:buSzPts val="2800"/>
              <a:buChar char="•"/>
            </a:pPr>
            <a:r>
              <a:rPr lang="pl-PL"/>
              <a:t>ILO Minimum Wage Fixing Convention, 1970 (No. 131).</a:t>
            </a:r>
            <a:endParaRPr/>
          </a:p>
          <a:p>
            <a:pPr indent="0" lvl="0" marL="0" rtl="0" algn="l">
              <a:lnSpc>
                <a:spcPct val="120000"/>
              </a:lnSpc>
              <a:spcBef>
                <a:spcPts val="0"/>
              </a:spcBef>
              <a:spcAft>
                <a:spcPts val="0"/>
              </a:spcAft>
              <a:buClr>
                <a:schemeClr val="dk1"/>
              </a:buClr>
              <a:buSzPts val="2800"/>
              <a:buNone/>
            </a:pPr>
            <a:r>
              <a:t/>
            </a:r>
            <a:endParaRPr/>
          </a:p>
          <a:p>
            <a:pPr indent="-228600" lvl="0" marL="228600" rtl="0" algn="l">
              <a:lnSpc>
                <a:spcPct val="120000"/>
              </a:lnSpc>
              <a:spcBef>
                <a:spcPts val="0"/>
              </a:spcBef>
              <a:spcAft>
                <a:spcPts val="0"/>
              </a:spcAft>
              <a:buClr>
                <a:schemeClr val="dk1"/>
              </a:buClr>
              <a:buSzPts val="2800"/>
              <a:buChar char="•"/>
            </a:pPr>
            <a:r>
              <a:rPr lang="pl-PL" sz="2800"/>
              <a:t>European Pillar of Social Rights (sec. 6 lit. b)),</a:t>
            </a:r>
            <a:endParaRPr/>
          </a:p>
          <a:p>
            <a:pPr indent="-228600" lvl="0" marL="228600" rtl="0" algn="l">
              <a:lnSpc>
                <a:spcPct val="120000"/>
              </a:lnSpc>
              <a:spcBef>
                <a:spcPts val="0"/>
              </a:spcBef>
              <a:spcAft>
                <a:spcPts val="0"/>
              </a:spcAft>
              <a:buClr>
                <a:schemeClr val="dk1"/>
              </a:buClr>
              <a:buSzPts val="2800"/>
              <a:buChar char="•"/>
            </a:pPr>
            <a:r>
              <a:rPr lang="pl-PL" sz="2800"/>
              <a:t>Proposal for a Directive of the European Parliament and the Council on adequate minimum wages in the European Union.</a:t>
            </a:r>
            <a:endParaRPr/>
          </a:p>
          <a:p>
            <a:pPr indent="0" lvl="0" marL="0" rtl="0" algn="l">
              <a:lnSpc>
                <a:spcPct val="90000"/>
              </a:lnSpc>
              <a:spcBef>
                <a:spcPts val="1000"/>
              </a:spcBef>
              <a:spcAft>
                <a:spcPts val="0"/>
              </a:spcAft>
              <a:buClr>
                <a:schemeClr val="dk1"/>
              </a:buClr>
              <a:buSzPts val="2800"/>
              <a:buNone/>
            </a:pPr>
            <a:r>
              <a:t/>
            </a:r>
            <a:endParaRPr b="1"/>
          </a:p>
          <a:p>
            <a:pPr indent="0" lvl="0" marL="0" rtl="0" algn="l">
              <a:lnSpc>
                <a:spcPct val="90000"/>
              </a:lnSpc>
              <a:spcBef>
                <a:spcPts val="1000"/>
              </a:spcBef>
              <a:spcAft>
                <a:spcPts val="0"/>
              </a:spcAft>
              <a:buClr>
                <a:schemeClr val="dk1"/>
              </a:buClr>
              <a:buSzPts val="2800"/>
              <a:buNone/>
            </a:pPr>
            <a:r>
              <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8" name="Shape 108"/>
        <p:cNvGrpSpPr/>
        <p:nvPr/>
      </p:nvGrpSpPr>
      <p:grpSpPr>
        <a:xfrm>
          <a:off x="0" y="0"/>
          <a:ext cx="0" cy="0"/>
          <a:chOff x="0" y="0"/>
          <a:chExt cx="0" cy="0"/>
        </a:xfrm>
      </p:grpSpPr>
      <p:sp>
        <p:nvSpPr>
          <p:cNvPr id="109" name="Google Shape;109;p5"/>
          <p:cNvSpPr txBox="1"/>
          <p:nvPr>
            <p:ph type="title"/>
          </p:nvPr>
        </p:nvSpPr>
        <p:spPr>
          <a:xfrm>
            <a:off x="670931" y="86344"/>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Calibri"/>
              <a:buNone/>
            </a:pPr>
            <a:r>
              <a:t/>
            </a:r>
            <a:endParaRPr/>
          </a:p>
        </p:txBody>
      </p:sp>
      <p:sp>
        <p:nvSpPr>
          <p:cNvPr id="110" name="Google Shape;110;p5"/>
          <p:cNvSpPr txBox="1"/>
          <p:nvPr>
            <p:ph idx="1" type="body"/>
          </p:nvPr>
        </p:nvSpPr>
        <p:spPr>
          <a:xfrm>
            <a:off x="838200" y="1847928"/>
            <a:ext cx="10515600" cy="4351338"/>
          </a:xfrm>
          <a:prstGeom prst="rect">
            <a:avLst/>
          </a:prstGeom>
          <a:noFill/>
          <a:ln>
            <a:noFill/>
          </a:ln>
        </p:spPr>
        <p:txBody>
          <a:bodyPr anchorCtr="0" anchor="t" bIns="45700" lIns="91425" spcFirstLastPara="1" rIns="91425" wrap="square" tIns="45700">
            <a:normAutofit fontScale="55000" lnSpcReduction="20000"/>
          </a:bodyPr>
          <a:lstStyle/>
          <a:p>
            <a:pPr indent="-130810" lvl="0" marL="228600" rtl="0" algn="l">
              <a:lnSpc>
                <a:spcPct val="90000"/>
              </a:lnSpc>
              <a:spcBef>
                <a:spcPts val="0"/>
              </a:spcBef>
              <a:spcAft>
                <a:spcPts val="0"/>
              </a:spcAft>
              <a:buClr>
                <a:schemeClr val="dk1"/>
              </a:buClr>
              <a:buSzPct val="100000"/>
              <a:buNone/>
            </a:pPr>
            <a:r>
              <a:t/>
            </a:r>
            <a:endParaRPr/>
          </a:p>
          <a:p>
            <a:pPr indent="-130810" lvl="0" marL="228600" rtl="0" algn="l">
              <a:lnSpc>
                <a:spcPct val="90000"/>
              </a:lnSpc>
              <a:spcBef>
                <a:spcPts val="1000"/>
              </a:spcBef>
              <a:spcAft>
                <a:spcPts val="0"/>
              </a:spcAft>
              <a:buClr>
                <a:schemeClr val="dk1"/>
              </a:buClr>
              <a:buSzPct val="100000"/>
              <a:buNone/>
            </a:pPr>
            <a:r>
              <a:t/>
            </a:r>
            <a:endParaRPr/>
          </a:p>
          <a:p>
            <a:pPr indent="-130810" lvl="0" marL="228600" rtl="0" algn="l">
              <a:lnSpc>
                <a:spcPct val="90000"/>
              </a:lnSpc>
              <a:spcBef>
                <a:spcPts val="1000"/>
              </a:spcBef>
              <a:spcAft>
                <a:spcPts val="0"/>
              </a:spcAft>
              <a:buClr>
                <a:schemeClr val="dk1"/>
              </a:buClr>
              <a:buSzPct val="100000"/>
              <a:buNone/>
            </a:pPr>
            <a:r>
              <a:t/>
            </a:r>
            <a:endParaRPr/>
          </a:p>
          <a:p>
            <a:pPr indent="-130810" lvl="0" marL="228600" rtl="0" algn="l">
              <a:lnSpc>
                <a:spcPct val="90000"/>
              </a:lnSpc>
              <a:spcBef>
                <a:spcPts val="1000"/>
              </a:spcBef>
              <a:spcAft>
                <a:spcPts val="0"/>
              </a:spcAft>
              <a:buClr>
                <a:schemeClr val="dk1"/>
              </a:buClr>
              <a:buSzPct val="100000"/>
              <a:buNone/>
            </a:pPr>
            <a:r>
              <a:t/>
            </a:r>
            <a:endParaRPr/>
          </a:p>
          <a:p>
            <a:pPr indent="-130810" lvl="0" marL="228600" rtl="0" algn="l">
              <a:lnSpc>
                <a:spcPct val="90000"/>
              </a:lnSpc>
              <a:spcBef>
                <a:spcPts val="1000"/>
              </a:spcBef>
              <a:spcAft>
                <a:spcPts val="0"/>
              </a:spcAft>
              <a:buClr>
                <a:schemeClr val="dk1"/>
              </a:buClr>
              <a:buSzPct val="100000"/>
              <a:buNone/>
            </a:pPr>
            <a:r>
              <a:t/>
            </a:r>
            <a:endParaRPr/>
          </a:p>
          <a:p>
            <a:pPr indent="-130810" lvl="0" marL="228600" rtl="0" algn="l">
              <a:lnSpc>
                <a:spcPct val="90000"/>
              </a:lnSpc>
              <a:spcBef>
                <a:spcPts val="1000"/>
              </a:spcBef>
              <a:spcAft>
                <a:spcPts val="0"/>
              </a:spcAft>
              <a:buClr>
                <a:schemeClr val="dk1"/>
              </a:buClr>
              <a:buSzPct val="100000"/>
              <a:buNone/>
            </a:pPr>
            <a:r>
              <a:t/>
            </a:r>
            <a:endParaRPr/>
          </a:p>
          <a:p>
            <a:pPr indent="-130810" lvl="0" marL="228600" rtl="0" algn="l">
              <a:lnSpc>
                <a:spcPct val="90000"/>
              </a:lnSpc>
              <a:spcBef>
                <a:spcPts val="1000"/>
              </a:spcBef>
              <a:spcAft>
                <a:spcPts val="0"/>
              </a:spcAft>
              <a:buClr>
                <a:schemeClr val="dk1"/>
              </a:buClr>
              <a:buSzPct val="100000"/>
              <a:buNone/>
            </a:pPr>
            <a:r>
              <a:t/>
            </a:r>
            <a:endParaRPr/>
          </a:p>
          <a:p>
            <a:pPr indent="-130810" lvl="0" marL="228600" rtl="0" algn="l">
              <a:lnSpc>
                <a:spcPct val="90000"/>
              </a:lnSpc>
              <a:spcBef>
                <a:spcPts val="1000"/>
              </a:spcBef>
              <a:spcAft>
                <a:spcPts val="0"/>
              </a:spcAft>
              <a:buClr>
                <a:schemeClr val="dk1"/>
              </a:buClr>
              <a:buSzPct val="100000"/>
              <a:buNone/>
            </a:pPr>
            <a:r>
              <a:t/>
            </a:r>
            <a:endParaRPr/>
          </a:p>
          <a:p>
            <a:pPr indent="-130810" lvl="0" marL="228600" rtl="0" algn="l">
              <a:lnSpc>
                <a:spcPct val="90000"/>
              </a:lnSpc>
              <a:spcBef>
                <a:spcPts val="1000"/>
              </a:spcBef>
              <a:spcAft>
                <a:spcPts val="0"/>
              </a:spcAft>
              <a:buClr>
                <a:schemeClr val="dk1"/>
              </a:buClr>
              <a:buSzPct val="100000"/>
              <a:buNone/>
            </a:pPr>
            <a:r>
              <a:t/>
            </a:r>
            <a:endParaRPr/>
          </a:p>
          <a:p>
            <a:pPr indent="-130810" lvl="0" marL="228600" rtl="0" algn="l">
              <a:lnSpc>
                <a:spcPct val="90000"/>
              </a:lnSpc>
              <a:spcBef>
                <a:spcPts val="1000"/>
              </a:spcBef>
              <a:spcAft>
                <a:spcPts val="0"/>
              </a:spcAft>
              <a:buClr>
                <a:schemeClr val="dk1"/>
              </a:buClr>
              <a:buSzPct val="100000"/>
              <a:buNone/>
            </a:pPr>
            <a:r>
              <a:t/>
            </a:r>
            <a:endParaRPr/>
          </a:p>
          <a:p>
            <a:pPr indent="-130810" lvl="0" marL="228600" rtl="0" algn="l">
              <a:lnSpc>
                <a:spcPct val="90000"/>
              </a:lnSpc>
              <a:spcBef>
                <a:spcPts val="1000"/>
              </a:spcBef>
              <a:spcAft>
                <a:spcPts val="0"/>
              </a:spcAft>
              <a:buClr>
                <a:schemeClr val="dk1"/>
              </a:buClr>
              <a:buSzPct val="100000"/>
              <a:buNone/>
            </a:pPr>
            <a:r>
              <a:t/>
            </a:r>
            <a:endParaRPr/>
          </a:p>
          <a:p>
            <a:pPr indent="-130810" lvl="0" marL="228600" rtl="0" algn="l">
              <a:lnSpc>
                <a:spcPct val="90000"/>
              </a:lnSpc>
              <a:spcBef>
                <a:spcPts val="1000"/>
              </a:spcBef>
              <a:spcAft>
                <a:spcPts val="0"/>
              </a:spcAft>
              <a:buClr>
                <a:schemeClr val="dk1"/>
              </a:buClr>
              <a:buSzPct val="100000"/>
              <a:buNone/>
            </a:pPr>
            <a:r>
              <a:t/>
            </a:r>
            <a:endParaRPr/>
          </a:p>
          <a:p>
            <a:pPr indent="-130810" lvl="0" marL="228600" rtl="0" algn="l">
              <a:lnSpc>
                <a:spcPct val="90000"/>
              </a:lnSpc>
              <a:spcBef>
                <a:spcPts val="1000"/>
              </a:spcBef>
              <a:spcAft>
                <a:spcPts val="0"/>
              </a:spcAft>
              <a:buClr>
                <a:schemeClr val="dk1"/>
              </a:buClr>
              <a:buSzPct val="100000"/>
              <a:buNone/>
            </a:pPr>
            <a:r>
              <a:t/>
            </a:r>
            <a:endParaRPr/>
          </a:p>
          <a:p>
            <a:pPr indent="-130810" lvl="0" marL="228600" rtl="0" algn="l">
              <a:lnSpc>
                <a:spcPct val="90000"/>
              </a:lnSpc>
              <a:spcBef>
                <a:spcPts val="1000"/>
              </a:spcBef>
              <a:spcAft>
                <a:spcPts val="0"/>
              </a:spcAft>
              <a:buClr>
                <a:schemeClr val="dk1"/>
              </a:buClr>
              <a:buSzPct val="100000"/>
              <a:buNone/>
            </a:pPr>
            <a:r>
              <a:t/>
            </a:r>
            <a:endParaRPr/>
          </a:p>
          <a:p>
            <a:pPr indent="-228600" lvl="0" marL="228600" rtl="0" algn="l">
              <a:lnSpc>
                <a:spcPct val="90000"/>
              </a:lnSpc>
              <a:spcBef>
                <a:spcPts val="1000"/>
              </a:spcBef>
              <a:spcAft>
                <a:spcPts val="0"/>
              </a:spcAft>
              <a:buClr>
                <a:schemeClr val="dk1"/>
              </a:buClr>
              <a:buSzPct val="100000"/>
              <a:buChar char="•"/>
            </a:pPr>
            <a:r>
              <a:rPr lang="pl-PL"/>
              <a:t>Source: https://www.csmonitor.com/Business/The-Circle-Bastiat/2010/0831/</a:t>
            </a:r>
            <a:endParaRPr/>
          </a:p>
        </p:txBody>
      </p:sp>
      <p:pic>
        <p:nvPicPr>
          <p:cNvPr id="111" name="Google Shape;111;p5"/>
          <p:cNvPicPr preferRelativeResize="0"/>
          <p:nvPr/>
        </p:nvPicPr>
        <p:blipFill rotWithShape="1">
          <a:blip r:embed="rId3">
            <a:alphaModFix/>
          </a:blip>
          <a:srcRect b="0" l="0" r="0" t="0"/>
          <a:stretch/>
        </p:blipFill>
        <p:spPr>
          <a:xfrm>
            <a:off x="1642481" y="292719"/>
            <a:ext cx="8572500" cy="5059866"/>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5" name="Shape 115"/>
        <p:cNvGrpSpPr/>
        <p:nvPr/>
      </p:nvGrpSpPr>
      <p:grpSpPr>
        <a:xfrm>
          <a:off x="0" y="0"/>
          <a:ext cx="0" cy="0"/>
          <a:chOff x="0" y="0"/>
          <a:chExt cx="0" cy="0"/>
        </a:xfrm>
      </p:grpSpPr>
      <p:sp>
        <p:nvSpPr>
          <p:cNvPr id="116" name="Google Shape;116;p6"/>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Calibri"/>
              <a:buNone/>
            </a:pPr>
            <a:r>
              <a:rPr b="1" lang="pl-PL"/>
              <a:t>The criteria for fixing the minimum wage:</a:t>
            </a:r>
            <a:endParaRPr/>
          </a:p>
        </p:txBody>
      </p:sp>
      <p:graphicFrame>
        <p:nvGraphicFramePr>
          <p:cNvPr id="117" name="Google Shape;117;p6"/>
          <p:cNvGraphicFramePr/>
          <p:nvPr/>
        </p:nvGraphicFramePr>
        <p:xfrm>
          <a:off x="915329" y="1527718"/>
          <a:ext cx="3000000" cy="3000000"/>
        </p:xfrm>
        <a:graphic>
          <a:graphicData uri="http://schemas.openxmlformats.org/drawingml/2006/table">
            <a:tbl>
              <a:tblPr bandRow="1" firstRow="1">
                <a:noFill/>
                <a:tableStyleId>{60D65D0D-894B-4BFA-AD4E-FA13BEB2E036}</a:tableStyleId>
              </a:tblPr>
              <a:tblGrid>
                <a:gridCol w="5103550"/>
                <a:gridCol w="5257800"/>
              </a:tblGrid>
              <a:tr h="706000">
                <a:tc>
                  <a:txBody>
                    <a:bodyPr/>
                    <a:lstStyle/>
                    <a:p>
                      <a:pPr indent="0" lvl="0" marL="0" marR="0" rtl="0" algn="l">
                        <a:lnSpc>
                          <a:spcPct val="100000"/>
                        </a:lnSpc>
                        <a:spcBef>
                          <a:spcPts val="0"/>
                        </a:spcBef>
                        <a:spcAft>
                          <a:spcPts val="0"/>
                        </a:spcAft>
                        <a:buClr>
                          <a:schemeClr val="dk1"/>
                        </a:buClr>
                        <a:buSzPts val="2400"/>
                        <a:buFont typeface="Calibri"/>
                        <a:buNone/>
                      </a:pPr>
                      <a:r>
                        <a:rPr b="1" lang="pl-PL" sz="2400" u="none" cap="none" strike="noStrike">
                          <a:solidFill>
                            <a:schemeClr val="dk1"/>
                          </a:solidFill>
                        </a:rPr>
                        <a:t>The social criteria: </a:t>
                      </a:r>
                      <a:endParaRPr/>
                    </a:p>
                    <a:p>
                      <a:pPr indent="0" lvl="0" marL="0" marR="0" rtl="0" algn="l">
                        <a:spcBef>
                          <a:spcPts val="0"/>
                        </a:spcBef>
                        <a:spcAft>
                          <a:spcPts val="0"/>
                        </a:spcAft>
                        <a:buNone/>
                      </a:pPr>
                      <a:r>
                        <a:t/>
                      </a:r>
                      <a:endParaRPr sz="1800"/>
                    </a:p>
                  </a:txBody>
                  <a:tcPr marT="45725" marB="45725" marR="91450" marL="91450"/>
                </a:tc>
                <a:tc>
                  <a:txBody>
                    <a:bodyPr/>
                    <a:lstStyle/>
                    <a:p>
                      <a:pPr indent="0" lvl="0" marL="0" marR="0" rtl="0" algn="l">
                        <a:lnSpc>
                          <a:spcPct val="100000"/>
                        </a:lnSpc>
                        <a:spcBef>
                          <a:spcPts val="0"/>
                        </a:spcBef>
                        <a:spcAft>
                          <a:spcPts val="0"/>
                        </a:spcAft>
                        <a:buClr>
                          <a:schemeClr val="dk1"/>
                        </a:buClr>
                        <a:buSzPts val="2400"/>
                        <a:buFont typeface="Calibri"/>
                        <a:buNone/>
                      </a:pPr>
                      <a:r>
                        <a:rPr b="1" lang="pl-PL" sz="2400">
                          <a:solidFill>
                            <a:schemeClr val="dk1"/>
                          </a:solidFill>
                        </a:rPr>
                        <a:t>The economic criteria:</a:t>
                      </a:r>
                      <a:endParaRPr/>
                    </a:p>
                    <a:p>
                      <a:pPr indent="0" lvl="0" marL="0" marR="0" rtl="0" algn="l">
                        <a:spcBef>
                          <a:spcPts val="0"/>
                        </a:spcBef>
                        <a:spcAft>
                          <a:spcPts val="0"/>
                        </a:spcAft>
                        <a:buNone/>
                      </a:pPr>
                      <a:r>
                        <a:t/>
                      </a:r>
                      <a:endParaRPr sz="1800"/>
                    </a:p>
                  </a:txBody>
                  <a:tcPr marT="45725" marB="45725" marR="91450" marL="91450"/>
                </a:tc>
              </a:tr>
              <a:tr h="3529950">
                <a:tc>
                  <a:txBody>
                    <a:bodyPr/>
                    <a:lstStyle/>
                    <a:p>
                      <a:pPr indent="0" lvl="0" marL="0" marR="0" rtl="0" algn="l">
                        <a:spcBef>
                          <a:spcPts val="0"/>
                        </a:spcBef>
                        <a:spcAft>
                          <a:spcPts val="0"/>
                        </a:spcAft>
                        <a:buClr>
                          <a:schemeClr val="dk1"/>
                        </a:buClr>
                        <a:buSzPts val="1800"/>
                        <a:buFont typeface="Calibri"/>
                        <a:buNone/>
                      </a:pPr>
                      <a:r>
                        <a:rPr b="1" lang="pl-PL" sz="1800">
                          <a:solidFill>
                            <a:schemeClr val="dk1"/>
                          </a:solidFill>
                        </a:rPr>
                        <a:t>Needs of workers and their families, </a:t>
                      </a:r>
                      <a:endParaRPr/>
                    </a:p>
                    <a:p>
                      <a:pPr indent="0" lvl="0" marL="0" marR="0" rtl="0" algn="l">
                        <a:spcBef>
                          <a:spcPts val="0"/>
                        </a:spcBef>
                        <a:spcAft>
                          <a:spcPts val="0"/>
                        </a:spcAft>
                        <a:buClr>
                          <a:schemeClr val="dk1"/>
                        </a:buClr>
                        <a:buSzPts val="1800"/>
                        <a:buFont typeface="Calibri"/>
                        <a:buNone/>
                      </a:pPr>
                      <a:r>
                        <a:rPr b="0" lang="pl-PL" sz="1800">
                          <a:solidFill>
                            <a:schemeClr val="dk1"/>
                          </a:solidFill>
                        </a:rPr>
                        <a:t>with regard </a:t>
                      </a:r>
                      <a:r>
                        <a:rPr b="0" i="1" lang="pl-PL" sz="1800">
                          <a:solidFill>
                            <a:schemeClr val="dk1"/>
                          </a:solidFill>
                        </a:rPr>
                        <a:t>i.a.</a:t>
                      </a:r>
                      <a:r>
                        <a:rPr b="0" lang="pl-PL" sz="1800">
                          <a:solidFill>
                            <a:schemeClr val="dk1"/>
                          </a:solidFill>
                        </a:rPr>
                        <a:t> to:</a:t>
                      </a:r>
                      <a:endParaRPr/>
                    </a:p>
                    <a:p>
                      <a:pPr indent="0" lvl="0" marL="0" marR="0" rtl="0" algn="l">
                        <a:spcBef>
                          <a:spcPts val="0"/>
                        </a:spcBef>
                        <a:spcAft>
                          <a:spcPts val="0"/>
                        </a:spcAft>
                        <a:buNone/>
                      </a:pPr>
                      <a:r>
                        <a:t/>
                      </a:r>
                      <a:endParaRPr b="0" sz="1800">
                        <a:solidFill>
                          <a:schemeClr val="dk1"/>
                        </a:solidFill>
                      </a:endParaRPr>
                    </a:p>
                    <a:p>
                      <a:pPr indent="-285750" lvl="0" marL="285750" marR="0" rtl="0" algn="l">
                        <a:spcBef>
                          <a:spcPts val="0"/>
                        </a:spcBef>
                        <a:spcAft>
                          <a:spcPts val="0"/>
                        </a:spcAft>
                        <a:buClr>
                          <a:schemeClr val="dk1"/>
                        </a:buClr>
                        <a:buSzPts val="1800"/>
                        <a:buFont typeface="Arial"/>
                        <a:buChar char="•"/>
                      </a:pPr>
                      <a:r>
                        <a:rPr b="0" lang="pl-PL" sz="1800">
                          <a:solidFill>
                            <a:schemeClr val="dk1"/>
                          </a:solidFill>
                        </a:rPr>
                        <a:t>the </a:t>
                      </a:r>
                      <a:r>
                        <a:rPr b="0" i="0" lang="pl-PL" sz="1800">
                          <a:solidFill>
                            <a:schemeClr val="dk1"/>
                          </a:solidFill>
                        </a:rPr>
                        <a:t>general level of wages in the country, </a:t>
                      </a:r>
                      <a:endParaRPr b="0" i="0" sz="1800" u="none">
                        <a:solidFill>
                          <a:schemeClr val="dk1"/>
                        </a:solidFill>
                      </a:endParaRPr>
                    </a:p>
                    <a:p>
                      <a:pPr indent="-171450" lvl="0" marL="285750" marR="0" rtl="0" algn="l">
                        <a:spcBef>
                          <a:spcPts val="0"/>
                        </a:spcBef>
                        <a:spcAft>
                          <a:spcPts val="0"/>
                        </a:spcAft>
                        <a:buClr>
                          <a:schemeClr val="dk1"/>
                        </a:buClr>
                        <a:buSzPts val="1800"/>
                        <a:buFont typeface="Arial"/>
                        <a:buNone/>
                      </a:pPr>
                      <a:r>
                        <a:t/>
                      </a:r>
                      <a:endParaRPr b="0" i="0" sz="1800" u="none">
                        <a:solidFill>
                          <a:schemeClr val="dk1"/>
                        </a:solidFill>
                      </a:endParaRPr>
                    </a:p>
                    <a:p>
                      <a:pPr indent="-285750" lvl="0" marL="285750" marR="0" rtl="0" algn="l">
                        <a:spcBef>
                          <a:spcPts val="0"/>
                        </a:spcBef>
                        <a:spcAft>
                          <a:spcPts val="0"/>
                        </a:spcAft>
                        <a:buClr>
                          <a:schemeClr val="dk1"/>
                        </a:buClr>
                        <a:buSzPts val="1800"/>
                        <a:buFont typeface="Arial"/>
                        <a:buChar char="•"/>
                      </a:pPr>
                      <a:r>
                        <a:rPr b="0" i="0" lang="pl-PL" sz="1800" u="sng">
                          <a:solidFill>
                            <a:schemeClr val="dk1"/>
                          </a:solidFill>
                        </a:rPr>
                        <a:t>the cost of living, </a:t>
                      </a:r>
                      <a:endParaRPr b="0" i="0" sz="1800" u="sng">
                        <a:solidFill>
                          <a:schemeClr val="dk1"/>
                        </a:solidFill>
                      </a:endParaRPr>
                    </a:p>
                    <a:p>
                      <a:pPr indent="-171450" lvl="0" marL="285750" marR="0" rtl="0" algn="l">
                        <a:spcBef>
                          <a:spcPts val="0"/>
                        </a:spcBef>
                        <a:spcAft>
                          <a:spcPts val="0"/>
                        </a:spcAft>
                        <a:buClr>
                          <a:schemeClr val="dk1"/>
                        </a:buClr>
                        <a:buSzPts val="1800"/>
                        <a:buFont typeface="Arial"/>
                        <a:buNone/>
                      </a:pPr>
                      <a:r>
                        <a:t/>
                      </a:r>
                      <a:endParaRPr b="0" i="0" sz="1800" u="sng">
                        <a:solidFill>
                          <a:schemeClr val="dk1"/>
                        </a:solidFill>
                      </a:endParaRPr>
                    </a:p>
                    <a:p>
                      <a:pPr indent="-285750" lvl="0" marL="285750" marR="0" rtl="0" algn="l">
                        <a:spcBef>
                          <a:spcPts val="0"/>
                        </a:spcBef>
                        <a:spcAft>
                          <a:spcPts val="0"/>
                        </a:spcAft>
                        <a:buClr>
                          <a:schemeClr val="dk1"/>
                        </a:buClr>
                        <a:buSzPts val="1800"/>
                        <a:buFont typeface="Arial"/>
                        <a:buChar char="•"/>
                      </a:pPr>
                      <a:r>
                        <a:rPr b="0" lang="pl-PL" sz="1800" u="sng">
                          <a:solidFill>
                            <a:schemeClr val="dk1"/>
                          </a:solidFill>
                        </a:rPr>
                        <a:t>the </a:t>
                      </a:r>
                      <a:r>
                        <a:rPr b="0" i="0" lang="pl-PL" sz="1800" u="sng">
                          <a:solidFill>
                            <a:schemeClr val="dk1"/>
                          </a:solidFill>
                        </a:rPr>
                        <a:t>social security benefits, </a:t>
                      </a:r>
                      <a:endParaRPr b="0" i="0" sz="1800" u="sng">
                        <a:solidFill>
                          <a:schemeClr val="dk1"/>
                        </a:solidFill>
                      </a:endParaRPr>
                    </a:p>
                    <a:p>
                      <a:pPr indent="-171450" lvl="0" marL="285750" marR="0" rtl="0" algn="l">
                        <a:spcBef>
                          <a:spcPts val="0"/>
                        </a:spcBef>
                        <a:spcAft>
                          <a:spcPts val="0"/>
                        </a:spcAft>
                        <a:buClr>
                          <a:schemeClr val="dk1"/>
                        </a:buClr>
                        <a:buSzPts val="1800"/>
                        <a:buFont typeface="Arial"/>
                        <a:buNone/>
                      </a:pPr>
                      <a:r>
                        <a:t/>
                      </a:r>
                      <a:endParaRPr b="0" i="0" sz="1800" u="sng">
                        <a:solidFill>
                          <a:schemeClr val="dk1"/>
                        </a:solidFill>
                      </a:endParaRPr>
                    </a:p>
                    <a:p>
                      <a:pPr indent="-285750" lvl="0" marL="285750" marR="0" rtl="0" algn="l">
                        <a:spcBef>
                          <a:spcPts val="0"/>
                        </a:spcBef>
                        <a:spcAft>
                          <a:spcPts val="0"/>
                        </a:spcAft>
                        <a:buClr>
                          <a:schemeClr val="dk1"/>
                        </a:buClr>
                        <a:buSzPts val="1800"/>
                        <a:buFont typeface="Arial"/>
                        <a:buChar char="•"/>
                      </a:pPr>
                      <a:r>
                        <a:rPr b="0" i="0" lang="pl-PL" sz="1800">
                          <a:solidFill>
                            <a:schemeClr val="dk1"/>
                          </a:solidFill>
                        </a:rPr>
                        <a:t>the relative living standards of other social groups.</a:t>
                      </a:r>
                      <a:r>
                        <a:rPr b="0" lang="pl-PL" sz="1800">
                          <a:solidFill>
                            <a:schemeClr val="dk1"/>
                          </a:solidFill>
                        </a:rPr>
                        <a:t> </a:t>
                      </a:r>
                      <a:endParaRPr/>
                    </a:p>
                    <a:p>
                      <a:pPr indent="0" lvl="0" marL="0" marR="0" rtl="0" algn="l">
                        <a:spcBef>
                          <a:spcPts val="0"/>
                        </a:spcBef>
                        <a:spcAft>
                          <a:spcPts val="0"/>
                        </a:spcAft>
                        <a:buClr>
                          <a:schemeClr val="dk1"/>
                        </a:buClr>
                        <a:buSzPts val="1800"/>
                        <a:buFont typeface="Calibri"/>
                        <a:buNone/>
                      </a:pPr>
                      <a:r>
                        <a:t/>
                      </a:r>
                      <a:endParaRPr sz="1800"/>
                    </a:p>
                    <a:p>
                      <a:pPr indent="0" lvl="0" marL="0" marR="0" rtl="0" algn="l">
                        <a:spcBef>
                          <a:spcPts val="0"/>
                        </a:spcBef>
                        <a:spcAft>
                          <a:spcPts val="0"/>
                        </a:spcAft>
                        <a:buNone/>
                      </a:pPr>
                      <a:r>
                        <a:t/>
                      </a:r>
                      <a:endParaRPr sz="1800"/>
                    </a:p>
                  </a:txBody>
                  <a:tcPr marT="45725" marB="45725" marR="91450" marL="91450"/>
                </a:tc>
                <a:tc>
                  <a:txBody>
                    <a:bodyPr/>
                    <a:lstStyle/>
                    <a:p>
                      <a:pPr indent="-285750" lvl="0" marL="285750" marR="0" rtl="0" algn="l">
                        <a:spcBef>
                          <a:spcPts val="0"/>
                        </a:spcBef>
                        <a:spcAft>
                          <a:spcPts val="0"/>
                        </a:spcAft>
                        <a:buClr>
                          <a:schemeClr val="dk1"/>
                        </a:buClr>
                        <a:buSzPts val="1800"/>
                        <a:buFont typeface="Arial"/>
                        <a:buChar char="•"/>
                      </a:pPr>
                      <a:r>
                        <a:rPr b="0" i="0" lang="pl-PL" sz="1800">
                          <a:solidFill>
                            <a:schemeClr val="dk1"/>
                          </a:solidFill>
                        </a:rPr>
                        <a:t>Requirements of </a:t>
                      </a:r>
                      <a:r>
                        <a:rPr b="1" i="0" lang="pl-PL" sz="1800">
                          <a:solidFill>
                            <a:schemeClr val="dk1"/>
                          </a:solidFill>
                        </a:rPr>
                        <a:t>economic development, </a:t>
                      </a:r>
                      <a:endParaRPr b="1" i="0" sz="1800">
                        <a:solidFill>
                          <a:schemeClr val="dk1"/>
                        </a:solidFill>
                      </a:endParaRPr>
                    </a:p>
                    <a:p>
                      <a:pPr indent="0" lvl="0" marL="0" marR="0" rtl="0" algn="l">
                        <a:spcBef>
                          <a:spcPts val="0"/>
                        </a:spcBef>
                        <a:spcAft>
                          <a:spcPts val="0"/>
                        </a:spcAft>
                        <a:buClr>
                          <a:schemeClr val="dk1"/>
                        </a:buClr>
                        <a:buSzPts val="1800"/>
                        <a:buFont typeface="Calibri"/>
                        <a:buNone/>
                      </a:pPr>
                      <a:r>
                        <a:t/>
                      </a:r>
                      <a:endParaRPr b="0" i="0" sz="1800">
                        <a:solidFill>
                          <a:schemeClr val="dk1"/>
                        </a:solidFill>
                      </a:endParaRPr>
                    </a:p>
                    <a:p>
                      <a:pPr indent="-285750" lvl="0" marL="285750" marR="0" rtl="0" algn="l">
                        <a:spcBef>
                          <a:spcPts val="0"/>
                        </a:spcBef>
                        <a:spcAft>
                          <a:spcPts val="0"/>
                        </a:spcAft>
                        <a:buClr>
                          <a:schemeClr val="dk1"/>
                        </a:buClr>
                        <a:buSzPts val="1800"/>
                        <a:buFont typeface="Arial"/>
                        <a:buChar char="•"/>
                      </a:pPr>
                      <a:r>
                        <a:rPr b="0" i="0" lang="pl-PL" sz="1800">
                          <a:solidFill>
                            <a:schemeClr val="dk1"/>
                          </a:solidFill>
                        </a:rPr>
                        <a:t>Levels of </a:t>
                      </a:r>
                      <a:r>
                        <a:rPr b="1" i="0" lang="pl-PL" sz="1800">
                          <a:solidFill>
                            <a:schemeClr val="dk1"/>
                          </a:solidFill>
                        </a:rPr>
                        <a:t>productivity</a:t>
                      </a:r>
                      <a:r>
                        <a:rPr b="0" i="0" lang="pl-PL" sz="1800">
                          <a:solidFill>
                            <a:schemeClr val="dk1"/>
                          </a:solidFill>
                        </a:rPr>
                        <a:t>,</a:t>
                      </a:r>
                      <a:endParaRPr/>
                    </a:p>
                    <a:p>
                      <a:pPr indent="0" lvl="0" marL="0" marR="0" rtl="0" algn="l">
                        <a:spcBef>
                          <a:spcPts val="0"/>
                        </a:spcBef>
                        <a:spcAft>
                          <a:spcPts val="0"/>
                        </a:spcAft>
                        <a:buClr>
                          <a:schemeClr val="dk1"/>
                        </a:buClr>
                        <a:buSzPts val="1800"/>
                        <a:buFont typeface="Calibri"/>
                        <a:buNone/>
                      </a:pPr>
                      <a:r>
                        <a:t/>
                      </a:r>
                      <a:endParaRPr sz="1800">
                        <a:solidFill>
                          <a:schemeClr val="dk1"/>
                        </a:solidFill>
                      </a:endParaRPr>
                    </a:p>
                    <a:p>
                      <a:pPr indent="-285750" lvl="0" marL="285750" marR="0" rtl="0" algn="l">
                        <a:spcBef>
                          <a:spcPts val="0"/>
                        </a:spcBef>
                        <a:spcAft>
                          <a:spcPts val="0"/>
                        </a:spcAft>
                        <a:buClr>
                          <a:schemeClr val="dk1"/>
                        </a:buClr>
                        <a:buSzPts val="1800"/>
                        <a:buFont typeface="Arial"/>
                        <a:buChar char="•"/>
                      </a:pPr>
                      <a:r>
                        <a:rPr lang="pl-PL" sz="1800">
                          <a:solidFill>
                            <a:schemeClr val="dk1"/>
                          </a:solidFill>
                        </a:rPr>
                        <a:t>T</a:t>
                      </a:r>
                      <a:r>
                        <a:rPr b="0" i="0" lang="pl-PL" sz="1800">
                          <a:solidFill>
                            <a:schemeClr val="dk1"/>
                          </a:solidFill>
                        </a:rPr>
                        <a:t>he desirability of attaining and maintaining a high </a:t>
                      </a:r>
                      <a:r>
                        <a:rPr b="1" i="0" lang="pl-PL" sz="1800">
                          <a:solidFill>
                            <a:schemeClr val="dk1"/>
                          </a:solidFill>
                        </a:rPr>
                        <a:t>level of employmen</a:t>
                      </a:r>
                      <a:r>
                        <a:rPr b="1" lang="pl-PL" sz="1800">
                          <a:solidFill>
                            <a:schemeClr val="dk1"/>
                          </a:solidFill>
                        </a:rPr>
                        <a:t>t</a:t>
                      </a:r>
                      <a:r>
                        <a:rPr lang="pl-PL" sz="1800">
                          <a:solidFill>
                            <a:schemeClr val="dk1"/>
                          </a:solidFill>
                        </a:rPr>
                        <a:t>, etc. </a:t>
                      </a:r>
                      <a:endParaRPr/>
                    </a:p>
                    <a:p>
                      <a:pPr indent="0" lvl="0" marL="0" marR="0" rtl="0" algn="l">
                        <a:spcBef>
                          <a:spcPts val="0"/>
                        </a:spcBef>
                        <a:spcAft>
                          <a:spcPts val="0"/>
                        </a:spcAft>
                        <a:buNone/>
                      </a:pPr>
                      <a:r>
                        <a:t/>
                      </a:r>
                      <a:endParaRPr sz="1800"/>
                    </a:p>
                  </a:txBody>
                  <a:tcPr marT="45725" marB="45725" marR="91450" marL="91450"/>
                </a:tc>
              </a:tr>
              <a:tr h="882475">
                <a:tc gridSpan="2">
                  <a:txBody>
                    <a:bodyPr/>
                    <a:lstStyle/>
                    <a:p>
                      <a:pPr indent="0" lvl="0" marL="0" marR="0" rtl="0" algn="ctr">
                        <a:lnSpc>
                          <a:spcPct val="100000"/>
                        </a:lnSpc>
                        <a:spcBef>
                          <a:spcPts val="0"/>
                        </a:spcBef>
                        <a:spcAft>
                          <a:spcPts val="0"/>
                        </a:spcAft>
                        <a:buClr>
                          <a:schemeClr val="dk1"/>
                        </a:buClr>
                        <a:buSzPts val="1800"/>
                        <a:buFont typeface="Calibri"/>
                        <a:buNone/>
                      </a:pPr>
                      <a:r>
                        <a:rPr b="1" lang="pl-PL" sz="1800"/>
                        <a:t>Both economic and social factors should be taken into account </a:t>
                      </a:r>
                      <a:endParaRPr/>
                    </a:p>
                    <a:p>
                      <a:pPr indent="0" lvl="0" marL="0" marR="0" rtl="0" algn="ctr">
                        <a:lnSpc>
                          <a:spcPct val="100000"/>
                        </a:lnSpc>
                        <a:spcBef>
                          <a:spcPts val="0"/>
                        </a:spcBef>
                        <a:spcAft>
                          <a:spcPts val="0"/>
                        </a:spcAft>
                        <a:buClr>
                          <a:schemeClr val="dk1"/>
                        </a:buClr>
                        <a:buSzPts val="1800"/>
                        <a:buFont typeface="Calibri"/>
                        <a:buNone/>
                      </a:pPr>
                      <a:r>
                        <a:rPr b="1" lang="pl-PL" sz="1800"/>
                        <a:t>in order to fix the minimum wage in a specific country. </a:t>
                      </a:r>
                      <a:endParaRPr/>
                    </a:p>
                    <a:p>
                      <a:pPr indent="0" lvl="0" marL="0" marR="0" rtl="0" algn="l">
                        <a:spcBef>
                          <a:spcPts val="0"/>
                        </a:spcBef>
                        <a:spcAft>
                          <a:spcPts val="0"/>
                        </a:spcAft>
                        <a:buNone/>
                      </a:pPr>
                      <a:r>
                        <a:t/>
                      </a:r>
                      <a:endParaRPr sz="1800"/>
                    </a:p>
                  </a:txBody>
                  <a:tcPr marT="45725" marB="45725" marR="91450" marL="91450"/>
                </a:tc>
                <a:tc hMerge="1"/>
              </a:tr>
            </a:tbl>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1" name="Shape 121"/>
        <p:cNvGrpSpPr/>
        <p:nvPr/>
      </p:nvGrpSpPr>
      <p:grpSpPr>
        <a:xfrm>
          <a:off x="0" y="0"/>
          <a:ext cx="0" cy="0"/>
          <a:chOff x="0" y="0"/>
          <a:chExt cx="0" cy="0"/>
        </a:xfrm>
      </p:grpSpPr>
      <p:sp>
        <p:nvSpPr>
          <p:cNvPr id="122" name="Google Shape;122;p7"/>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Calibri"/>
              <a:buNone/>
            </a:pPr>
            <a:r>
              <a:rPr lang="pl-PL"/>
              <a:t>The minimum wage definition:</a:t>
            </a:r>
            <a:endParaRPr/>
          </a:p>
        </p:txBody>
      </p:sp>
      <p:sp>
        <p:nvSpPr>
          <p:cNvPr id="123" name="Google Shape;123;p7"/>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228600" lvl="0" marL="228600" rtl="0" algn="just">
              <a:lnSpc>
                <a:spcPct val="107000"/>
              </a:lnSpc>
              <a:spcBef>
                <a:spcPts val="0"/>
              </a:spcBef>
              <a:spcAft>
                <a:spcPts val="0"/>
              </a:spcAft>
              <a:buClr>
                <a:schemeClr val="dk1"/>
              </a:buClr>
              <a:buSzPts val="2000"/>
              <a:buChar char="•"/>
            </a:pPr>
            <a:r>
              <a:rPr lang="pl-PL" sz="2000"/>
              <a:t>The minimum wage is the </a:t>
            </a:r>
            <a:r>
              <a:rPr b="1" lang="pl-PL" sz="2000">
                <a:solidFill>
                  <a:schemeClr val="accent1"/>
                </a:solidFill>
              </a:rPr>
              <a:t>minimum sum payable to a worker for work performed or services rendered, within a given period</a:t>
            </a:r>
            <a:r>
              <a:rPr lang="pl-PL" sz="2000"/>
              <a:t>, whether calculated on the basis of time or output, </a:t>
            </a:r>
            <a:r>
              <a:rPr b="1" lang="pl-PL" sz="2000">
                <a:solidFill>
                  <a:schemeClr val="accent1"/>
                </a:solidFill>
              </a:rPr>
              <a:t>which may not be reduced </a:t>
            </a:r>
            <a:r>
              <a:rPr lang="pl-PL" sz="2000"/>
              <a:t>either by individual or collective agreement, which </a:t>
            </a:r>
            <a:r>
              <a:rPr b="1" lang="pl-PL" sz="2000">
                <a:solidFill>
                  <a:schemeClr val="accent1"/>
                </a:solidFill>
              </a:rPr>
              <a:t>is guaranteed by law and which may be fixed in such a way as to cover the minimum needs of the worker and his or her family, in the light of national economic and social conditions</a:t>
            </a:r>
            <a:r>
              <a:rPr lang="pl-PL" sz="2000"/>
              <a:t>.</a:t>
            </a:r>
            <a:endParaRPr/>
          </a:p>
          <a:p>
            <a:pPr indent="0" lvl="0" marL="0" rtl="0" algn="just">
              <a:lnSpc>
                <a:spcPct val="107000"/>
              </a:lnSpc>
              <a:spcBef>
                <a:spcPts val="1800"/>
              </a:spcBef>
              <a:spcAft>
                <a:spcPts val="0"/>
              </a:spcAft>
              <a:buClr>
                <a:schemeClr val="dk1"/>
              </a:buClr>
              <a:buSzPts val="2000"/>
              <a:buNone/>
            </a:pPr>
            <a:r>
              <a:rPr lang="pl-PL" sz="2000"/>
              <a:t>							 (</a:t>
            </a:r>
            <a:r>
              <a:rPr i="1" lang="pl-PL" sz="2000"/>
              <a:t>the ILO Committee of Experts</a:t>
            </a:r>
            <a:r>
              <a:rPr lang="pl-PL" sz="2000"/>
              <a:t>)</a:t>
            </a:r>
            <a:endParaRPr sz="2000"/>
          </a:p>
          <a:p>
            <a:pPr indent="-228600" lvl="0" marL="228600" rtl="0" algn="just">
              <a:lnSpc>
                <a:spcPct val="107000"/>
              </a:lnSpc>
              <a:spcBef>
                <a:spcPts val="1800"/>
              </a:spcBef>
              <a:spcAft>
                <a:spcPts val="0"/>
              </a:spcAft>
              <a:buClr>
                <a:schemeClr val="dk1"/>
              </a:buClr>
              <a:buSzPts val="2000"/>
              <a:buChar char="•"/>
            </a:pPr>
            <a:r>
              <a:rPr lang="pl-PL" sz="2000"/>
              <a:t>The minimum wage is </a:t>
            </a:r>
            <a:r>
              <a:rPr lang="pl-PL" sz="2000" u="sng"/>
              <a:t>not always the economic equivalent of the work performed</a:t>
            </a:r>
            <a:r>
              <a:rPr lang="pl-PL" sz="2000"/>
              <a:t>. </a:t>
            </a:r>
            <a:endParaRPr/>
          </a:p>
          <a:p>
            <a:pPr indent="-228600" lvl="0" marL="228600" rtl="0" algn="just">
              <a:lnSpc>
                <a:spcPct val="107000"/>
              </a:lnSpc>
              <a:spcBef>
                <a:spcPts val="1800"/>
              </a:spcBef>
              <a:spcAft>
                <a:spcPts val="0"/>
              </a:spcAft>
              <a:buClr>
                <a:schemeClr val="dk1"/>
              </a:buClr>
              <a:buSzPts val="2000"/>
              <a:buChar char="•"/>
            </a:pPr>
            <a:r>
              <a:rPr lang="pl-PL" sz="2000"/>
              <a:t>The </a:t>
            </a:r>
            <a:r>
              <a:rPr lang="pl-PL" sz="2000" u="sng"/>
              <a:t>employer is obliged to provide </a:t>
            </a:r>
            <a:r>
              <a:rPr lang="pl-PL" sz="2000"/>
              <a:t>the minimum wage even if the value of economic output is lower.</a:t>
            </a:r>
            <a:endParaRPr/>
          </a:p>
          <a:p>
            <a:pPr indent="-114300" lvl="0" marL="228600" rtl="0" algn="just">
              <a:lnSpc>
                <a:spcPct val="107000"/>
              </a:lnSpc>
              <a:spcBef>
                <a:spcPts val="1800"/>
              </a:spcBef>
              <a:spcAft>
                <a:spcPts val="0"/>
              </a:spcAft>
              <a:buClr>
                <a:schemeClr val="dk1"/>
              </a:buClr>
              <a:buSzPts val="1800"/>
              <a:buNone/>
            </a:pPr>
            <a:r>
              <a:t/>
            </a:r>
            <a:endParaRPr sz="1800">
              <a:latin typeface="Calibri"/>
              <a:ea typeface="Calibri"/>
              <a:cs typeface="Calibri"/>
              <a:sym typeface="Calibri"/>
            </a:endParaRPr>
          </a:p>
          <a:p>
            <a:pPr indent="-50800" lvl="0" marL="228600" rtl="0" algn="l">
              <a:lnSpc>
                <a:spcPct val="90000"/>
              </a:lnSpc>
              <a:spcBef>
                <a:spcPts val="1800"/>
              </a:spcBef>
              <a:spcAft>
                <a:spcPts val="0"/>
              </a:spcAft>
              <a:buClr>
                <a:schemeClr val="dk1"/>
              </a:buClr>
              <a:buSzPts val="2800"/>
              <a:buNone/>
            </a:pPr>
            <a:r>
              <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7" name="Shape 127"/>
        <p:cNvGrpSpPr/>
        <p:nvPr/>
      </p:nvGrpSpPr>
      <p:grpSpPr>
        <a:xfrm>
          <a:off x="0" y="0"/>
          <a:ext cx="0" cy="0"/>
          <a:chOff x="0" y="0"/>
          <a:chExt cx="0" cy="0"/>
        </a:xfrm>
      </p:grpSpPr>
      <p:sp>
        <p:nvSpPr>
          <p:cNvPr id="128" name="Google Shape;128;p8"/>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Calibri"/>
              <a:buNone/>
            </a:pPr>
            <a:r>
              <a:rPr b="1" lang="pl-PL"/>
              <a:t>Minimum wage and human rights:</a:t>
            </a:r>
            <a:endParaRPr/>
          </a:p>
        </p:txBody>
      </p:sp>
      <p:sp>
        <p:nvSpPr>
          <p:cNvPr id="129" name="Google Shape;129;p8"/>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fontScale="85000" lnSpcReduction="10000"/>
          </a:bodyPr>
          <a:lstStyle/>
          <a:p>
            <a:pPr indent="-228600" lvl="0" marL="228600" rtl="0" algn="l">
              <a:lnSpc>
                <a:spcPct val="90000"/>
              </a:lnSpc>
              <a:spcBef>
                <a:spcPts val="0"/>
              </a:spcBef>
              <a:spcAft>
                <a:spcPts val="0"/>
              </a:spcAft>
              <a:buClr>
                <a:schemeClr val="dk1"/>
              </a:buClr>
              <a:buSzPct val="100000"/>
              <a:buChar char="•"/>
            </a:pPr>
            <a:r>
              <a:rPr lang="pl-PL" sz="3200"/>
              <a:t>Society based on justice and solidarity should guarantee each individual adequate living conditions to exercise his/her human rights.</a:t>
            </a:r>
            <a:endParaRPr/>
          </a:p>
          <a:p>
            <a:pPr indent="-228600" lvl="0" marL="228600" rtl="0" algn="l">
              <a:lnSpc>
                <a:spcPct val="90000"/>
              </a:lnSpc>
              <a:spcBef>
                <a:spcPts val="1000"/>
              </a:spcBef>
              <a:spcAft>
                <a:spcPts val="0"/>
              </a:spcAft>
              <a:buClr>
                <a:schemeClr val="dk1"/>
              </a:buClr>
              <a:buSzPct val="100000"/>
              <a:buChar char="•"/>
            </a:pPr>
            <a:r>
              <a:rPr lang="pl-PL" sz="3200"/>
              <a:t>With regard to workers the </a:t>
            </a:r>
            <a:r>
              <a:rPr lang="pl-PL" sz="3200">
                <a:solidFill>
                  <a:schemeClr val="accent1"/>
                </a:solidFill>
              </a:rPr>
              <a:t>State transfers this public task to the employers</a:t>
            </a:r>
            <a:r>
              <a:rPr lang="pl-PL" sz="3200"/>
              <a:t>.   </a:t>
            </a:r>
            <a:endParaRPr/>
          </a:p>
          <a:p>
            <a:pPr indent="-228600" lvl="0" marL="228600" rtl="0" algn="l">
              <a:lnSpc>
                <a:spcPct val="90000"/>
              </a:lnSpc>
              <a:spcBef>
                <a:spcPts val="1000"/>
              </a:spcBef>
              <a:spcAft>
                <a:spcPts val="0"/>
              </a:spcAft>
              <a:buClr>
                <a:schemeClr val="dk1"/>
              </a:buClr>
              <a:buSzPct val="100000"/>
              <a:buChar char="•"/>
            </a:pPr>
            <a:r>
              <a:rPr lang="pl-PL" sz="3200"/>
              <a:t>The minimum wage should provide the material basis of existence and it should </a:t>
            </a:r>
            <a:r>
              <a:rPr lang="pl-PL" sz="3200">
                <a:solidFill>
                  <a:schemeClr val="accent1"/>
                </a:solidFill>
              </a:rPr>
              <a:t>make it possible for the individual to enjoy human rights</a:t>
            </a:r>
            <a:r>
              <a:rPr lang="pl-PL" sz="3200"/>
              <a:t>.</a:t>
            </a:r>
            <a:endParaRPr/>
          </a:p>
          <a:p>
            <a:pPr indent="-228600" lvl="0" marL="228600" rtl="0" algn="l">
              <a:lnSpc>
                <a:spcPct val="90000"/>
              </a:lnSpc>
              <a:spcBef>
                <a:spcPts val="1000"/>
              </a:spcBef>
              <a:spcAft>
                <a:spcPts val="0"/>
              </a:spcAft>
              <a:buClr>
                <a:schemeClr val="dk1"/>
              </a:buClr>
              <a:buSzPct val="100000"/>
              <a:buChar char="•"/>
            </a:pPr>
            <a:r>
              <a:rPr lang="pl-PL" sz="3200"/>
              <a:t>It should guarantee the income that safeguards adequate living conditions for workers and their families. </a:t>
            </a:r>
            <a:endParaRPr/>
          </a:p>
          <a:p>
            <a:pPr indent="-228600" lvl="0" marL="228600" rtl="0" algn="l">
              <a:lnSpc>
                <a:spcPct val="90000"/>
              </a:lnSpc>
              <a:spcBef>
                <a:spcPts val="1000"/>
              </a:spcBef>
              <a:spcAft>
                <a:spcPts val="0"/>
              </a:spcAft>
              <a:buClr>
                <a:schemeClr val="accent1"/>
              </a:buClr>
              <a:buSzPct val="100000"/>
              <a:buChar char="•"/>
            </a:pPr>
            <a:r>
              <a:rPr lang="pl-PL" sz="3200">
                <a:solidFill>
                  <a:schemeClr val="accent1"/>
                </a:solidFill>
              </a:rPr>
              <a:t>Where necessary, the minimum wage should be supplemented</a:t>
            </a:r>
            <a:r>
              <a:rPr lang="pl-PL" sz="3200"/>
              <a:t>, by other measures of social protection, especially social security benefits.</a:t>
            </a:r>
            <a:endParaRPr/>
          </a:p>
          <a:p>
            <a:pPr indent="-55879" lvl="0" marL="228600" rtl="0" algn="l">
              <a:lnSpc>
                <a:spcPct val="90000"/>
              </a:lnSpc>
              <a:spcBef>
                <a:spcPts val="1000"/>
              </a:spcBef>
              <a:spcAft>
                <a:spcPts val="0"/>
              </a:spcAft>
              <a:buClr>
                <a:schemeClr val="dk1"/>
              </a:buClr>
              <a:buSzPct val="100000"/>
              <a:buNone/>
            </a:pPr>
            <a:r>
              <a:t/>
            </a:r>
            <a:endParaRPr sz="3200"/>
          </a:p>
          <a:p>
            <a:pPr indent="-77470" lvl="0" marL="228600" rtl="0" algn="l">
              <a:lnSpc>
                <a:spcPct val="90000"/>
              </a:lnSpc>
              <a:spcBef>
                <a:spcPts val="1000"/>
              </a:spcBef>
              <a:spcAft>
                <a:spcPts val="0"/>
              </a:spcAft>
              <a:buClr>
                <a:schemeClr val="dk1"/>
              </a:buClr>
              <a:buSzPct val="100000"/>
              <a:buNone/>
            </a:pPr>
            <a:r>
              <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3" name="Shape 133"/>
        <p:cNvGrpSpPr/>
        <p:nvPr/>
      </p:nvGrpSpPr>
      <p:grpSpPr>
        <a:xfrm>
          <a:off x="0" y="0"/>
          <a:ext cx="0" cy="0"/>
          <a:chOff x="0" y="0"/>
          <a:chExt cx="0" cy="0"/>
        </a:xfrm>
      </p:grpSpPr>
      <p:sp>
        <p:nvSpPr>
          <p:cNvPr id="134" name="Google Shape;134;p9"/>
          <p:cNvSpPr txBox="1"/>
          <p:nvPr>
            <p:ph type="title"/>
          </p:nvPr>
        </p:nvSpPr>
        <p:spPr>
          <a:xfrm>
            <a:off x="617376" y="-453119"/>
            <a:ext cx="12829451" cy="2299834"/>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Calibri"/>
              <a:buNone/>
            </a:pPr>
            <a:r>
              <a:t/>
            </a:r>
            <a:endParaRPr/>
          </a:p>
        </p:txBody>
      </p:sp>
      <p:sp>
        <p:nvSpPr>
          <p:cNvPr id="135" name="Google Shape;135;p9"/>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50800" lvl="0" marL="228600" rtl="0" algn="l">
              <a:lnSpc>
                <a:spcPct val="90000"/>
              </a:lnSpc>
              <a:spcBef>
                <a:spcPts val="0"/>
              </a:spcBef>
              <a:spcAft>
                <a:spcPts val="0"/>
              </a:spcAft>
              <a:buClr>
                <a:schemeClr val="dk1"/>
              </a:buClr>
              <a:buSzPts val="2800"/>
              <a:buNone/>
            </a:pPr>
            <a:r>
              <a:t/>
            </a:r>
            <a:endParaRPr/>
          </a:p>
          <a:p>
            <a:pPr indent="-50800" lvl="0" marL="228600" rtl="0" algn="l">
              <a:lnSpc>
                <a:spcPct val="90000"/>
              </a:lnSpc>
              <a:spcBef>
                <a:spcPts val="1000"/>
              </a:spcBef>
              <a:spcAft>
                <a:spcPts val="0"/>
              </a:spcAft>
              <a:buClr>
                <a:schemeClr val="dk1"/>
              </a:buClr>
              <a:buSzPts val="2800"/>
              <a:buNone/>
            </a:pPr>
            <a:r>
              <a:t/>
            </a:r>
            <a:endParaRPr/>
          </a:p>
          <a:p>
            <a:pPr indent="-50800" lvl="0" marL="228600" rtl="0" algn="l">
              <a:lnSpc>
                <a:spcPct val="90000"/>
              </a:lnSpc>
              <a:spcBef>
                <a:spcPts val="1000"/>
              </a:spcBef>
              <a:spcAft>
                <a:spcPts val="0"/>
              </a:spcAft>
              <a:buClr>
                <a:schemeClr val="dk1"/>
              </a:buClr>
              <a:buSzPts val="2800"/>
              <a:buNone/>
            </a:pPr>
            <a:r>
              <a:t/>
            </a:r>
            <a:endParaRPr/>
          </a:p>
          <a:p>
            <a:pPr indent="-50800" lvl="0" marL="228600" rtl="0" algn="l">
              <a:lnSpc>
                <a:spcPct val="90000"/>
              </a:lnSpc>
              <a:spcBef>
                <a:spcPts val="1000"/>
              </a:spcBef>
              <a:spcAft>
                <a:spcPts val="0"/>
              </a:spcAft>
              <a:buClr>
                <a:schemeClr val="dk1"/>
              </a:buClr>
              <a:buSzPts val="2800"/>
              <a:buNone/>
            </a:pPr>
            <a:r>
              <a:t/>
            </a:r>
            <a:endParaRPr/>
          </a:p>
          <a:p>
            <a:pPr indent="-50800" lvl="0" marL="228600" rtl="0" algn="l">
              <a:lnSpc>
                <a:spcPct val="90000"/>
              </a:lnSpc>
              <a:spcBef>
                <a:spcPts val="1000"/>
              </a:spcBef>
              <a:spcAft>
                <a:spcPts val="0"/>
              </a:spcAft>
              <a:buClr>
                <a:schemeClr val="dk1"/>
              </a:buClr>
              <a:buSzPts val="2800"/>
              <a:buNone/>
            </a:pPr>
            <a:r>
              <a:t/>
            </a:r>
            <a:endParaRPr/>
          </a:p>
          <a:p>
            <a:pPr indent="-50800" lvl="0" marL="228600" rtl="0" algn="l">
              <a:lnSpc>
                <a:spcPct val="90000"/>
              </a:lnSpc>
              <a:spcBef>
                <a:spcPts val="1000"/>
              </a:spcBef>
              <a:spcAft>
                <a:spcPts val="0"/>
              </a:spcAft>
              <a:buClr>
                <a:schemeClr val="dk1"/>
              </a:buClr>
              <a:buSzPts val="2800"/>
              <a:buNone/>
            </a:pPr>
            <a:r>
              <a:t/>
            </a:r>
            <a:endParaRPr/>
          </a:p>
          <a:p>
            <a:pPr indent="-50800" lvl="0" marL="228600" rtl="0" algn="l">
              <a:lnSpc>
                <a:spcPct val="90000"/>
              </a:lnSpc>
              <a:spcBef>
                <a:spcPts val="1000"/>
              </a:spcBef>
              <a:spcAft>
                <a:spcPts val="0"/>
              </a:spcAft>
              <a:buClr>
                <a:schemeClr val="dk1"/>
              </a:buClr>
              <a:buSzPts val="2800"/>
              <a:buNone/>
            </a:pPr>
            <a:r>
              <a:t/>
            </a:r>
            <a:endParaRPr/>
          </a:p>
          <a:p>
            <a:pPr indent="-114300" lvl="0" marL="228600" rtl="0" algn="l">
              <a:lnSpc>
                <a:spcPct val="90000"/>
              </a:lnSpc>
              <a:spcBef>
                <a:spcPts val="1000"/>
              </a:spcBef>
              <a:spcAft>
                <a:spcPts val="0"/>
              </a:spcAft>
              <a:buClr>
                <a:schemeClr val="dk1"/>
              </a:buClr>
              <a:buSzPts val="1800"/>
              <a:buNone/>
            </a:pPr>
            <a:r>
              <a:t/>
            </a:r>
            <a:endParaRPr sz="1800"/>
          </a:p>
          <a:p>
            <a:pPr indent="-228600" lvl="0" marL="228600" rtl="0" algn="l">
              <a:lnSpc>
                <a:spcPct val="90000"/>
              </a:lnSpc>
              <a:spcBef>
                <a:spcPts val="1000"/>
              </a:spcBef>
              <a:spcAft>
                <a:spcPts val="0"/>
              </a:spcAft>
              <a:buClr>
                <a:schemeClr val="dk1"/>
              </a:buClr>
              <a:buSzPts val="1800"/>
              <a:buChar char="•"/>
            </a:pPr>
            <a:r>
              <a:rPr lang="pl-PL" sz="1800"/>
              <a:t>Source: https://www.elllo.org/english/0951/</a:t>
            </a:r>
            <a:endParaRPr/>
          </a:p>
        </p:txBody>
      </p:sp>
      <p:pic>
        <p:nvPicPr>
          <p:cNvPr descr="image" id="136" name="Google Shape;136;p9"/>
          <p:cNvPicPr preferRelativeResize="0"/>
          <p:nvPr/>
        </p:nvPicPr>
        <p:blipFill rotWithShape="1">
          <a:blip r:embed="rId3">
            <a:alphaModFix/>
          </a:blip>
          <a:srcRect b="0" l="0" r="0" t="0"/>
          <a:stretch/>
        </p:blipFill>
        <p:spPr>
          <a:xfrm>
            <a:off x="2029521" y="234176"/>
            <a:ext cx="7672040" cy="5245170"/>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name="Motyw pakietu Office">
  <a:themeElements>
    <a:clrScheme name="Pakiet 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2021-11-20T20:39:07Z</dcterms:created>
  <dc:creator>Katarzyna Bomba</dc:creator>
</cp:coreProperties>
</file>