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54"/>
    <p:restoredTop sz="96327"/>
  </p:normalViewPr>
  <p:slideViewPr>
    <p:cSldViewPr snapToGrid="0" snapToObjects="1">
      <p:cViewPr varScale="1">
        <p:scale>
          <a:sx n="72" d="100"/>
          <a:sy n="72" d="100"/>
        </p:scale>
        <p:origin x="224" y="1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251C6-DB4D-DB43-B252-DE567363A416}" type="doc">
      <dgm:prSet loTypeId="urn:microsoft.com/office/officeart/2005/8/layout/cycle4" loCatId="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519C1C77-9674-0745-9F55-1F7E71001E59}">
      <dgm:prSet phldrT="[Texto]" custT="1"/>
      <dgm:spPr/>
      <dgm:t>
        <a:bodyPr/>
        <a:lstStyle/>
        <a:p>
          <a:r>
            <a:rPr lang="es-ES" sz="1800" dirty="0"/>
            <a:t>Trabajadores a proyecto (</a:t>
          </a:r>
          <a:r>
            <a:rPr lang="es-ES" sz="1800" i="1" dirty="0" err="1"/>
            <a:t>Interim</a:t>
          </a:r>
          <a:r>
            <a:rPr lang="es-ES" sz="1800" i="1" dirty="0"/>
            <a:t> Management)</a:t>
          </a:r>
          <a:endParaRPr lang="es-ES" sz="1800" dirty="0"/>
        </a:p>
      </dgm:t>
    </dgm:pt>
    <dgm:pt modelId="{5AECDC0A-645C-9249-9006-862C488EF9F6}" type="parTrans" cxnId="{17F1268A-F26D-0544-B07A-8D649D25A88C}">
      <dgm:prSet/>
      <dgm:spPr/>
      <dgm:t>
        <a:bodyPr/>
        <a:lstStyle/>
        <a:p>
          <a:endParaRPr lang="es-ES"/>
        </a:p>
      </dgm:t>
    </dgm:pt>
    <dgm:pt modelId="{30A39F20-0522-E947-AA51-645C3DFF4B13}" type="sibTrans" cxnId="{17F1268A-F26D-0544-B07A-8D649D25A88C}">
      <dgm:prSet/>
      <dgm:spPr/>
      <dgm:t>
        <a:bodyPr/>
        <a:lstStyle/>
        <a:p>
          <a:endParaRPr lang="es-ES"/>
        </a:p>
      </dgm:t>
    </dgm:pt>
    <dgm:pt modelId="{DAF1D360-6993-2F4B-9F62-85993E3E8C12}">
      <dgm:prSet phldrT="[Texto]" custT="1"/>
      <dgm:spPr/>
      <dgm:t>
        <a:bodyPr/>
        <a:lstStyle/>
        <a:p>
          <a:r>
            <a:rPr lang="es-ES" sz="1200" dirty="0"/>
            <a:t>Profesionales muy cualificados </a:t>
          </a:r>
        </a:p>
      </dgm:t>
    </dgm:pt>
    <dgm:pt modelId="{BD4A8243-2607-8B41-ABD5-3F586B4E7045}" type="parTrans" cxnId="{23A1793C-B636-3247-814D-9D43E83808E9}">
      <dgm:prSet/>
      <dgm:spPr/>
      <dgm:t>
        <a:bodyPr/>
        <a:lstStyle/>
        <a:p>
          <a:endParaRPr lang="es-ES"/>
        </a:p>
      </dgm:t>
    </dgm:pt>
    <dgm:pt modelId="{B6C288CB-4BB4-A847-B242-78AF5D79E7C5}" type="sibTrans" cxnId="{23A1793C-B636-3247-814D-9D43E83808E9}">
      <dgm:prSet/>
      <dgm:spPr/>
      <dgm:t>
        <a:bodyPr/>
        <a:lstStyle/>
        <a:p>
          <a:endParaRPr lang="es-ES"/>
        </a:p>
      </dgm:t>
    </dgm:pt>
    <dgm:pt modelId="{EE2C8B85-E108-8B4E-A704-FAEB31E6C184}">
      <dgm:prSet phldrT="[Texto]" custT="1"/>
      <dgm:spPr/>
      <dgm:t>
        <a:bodyPr/>
        <a:lstStyle/>
        <a:p>
          <a:r>
            <a:rPr lang="es-ES" sz="1800" dirty="0"/>
            <a:t>Autónomos sin asalariados (</a:t>
          </a:r>
          <a:r>
            <a:rPr lang="es-ES" sz="1800" i="1" dirty="0"/>
            <a:t>Portfolio </a:t>
          </a:r>
          <a:r>
            <a:rPr lang="es-ES" sz="1800" i="1" dirty="0" err="1"/>
            <a:t>worker</a:t>
          </a:r>
          <a:r>
            <a:rPr lang="es-ES" sz="1800" i="1" dirty="0"/>
            <a:t>)</a:t>
          </a:r>
          <a:endParaRPr lang="es-ES" sz="1800" dirty="0"/>
        </a:p>
      </dgm:t>
    </dgm:pt>
    <dgm:pt modelId="{CF015183-6568-B545-BA31-A0233941C83C}" type="parTrans" cxnId="{6AC1C83B-2CC1-C340-B863-A76099181069}">
      <dgm:prSet/>
      <dgm:spPr/>
      <dgm:t>
        <a:bodyPr/>
        <a:lstStyle/>
        <a:p>
          <a:endParaRPr lang="es-ES"/>
        </a:p>
      </dgm:t>
    </dgm:pt>
    <dgm:pt modelId="{C8015E81-7596-0F4A-AE49-5F5B7ADDCA60}" type="sibTrans" cxnId="{6AC1C83B-2CC1-C340-B863-A76099181069}">
      <dgm:prSet/>
      <dgm:spPr/>
      <dgm:t>
        <a:bodyPr/>
        <a:lstStyle/>
        <a:p>
          <a:endParaRPr lang="es-ES"/>
        </a:p>
      </dgm:t>
    </dgm:pt>
    <dgm:pt modelId="{C4FC5AB2-6242-5B4E-90B4-A26CAB9DB32B}">
      <dgm:prSet phldrT="[Texto]" custT="1"/>
      <dgm:spPr/>
      <dgm:t>
        <a:bodyPr/>
        <a:lstStyle/>
        <a:p>
          <a:r>
            <a:rPr lang="es-ES" sz="1200" dirty="0"/>
            <a:t>Profesional con experiencia</a:t>
          </a:r>
        </a:p>
      </dgm:t>
    </dgm:pt>
    <dgm:pt modelId="{391F0BAB-1068-3E41-A522-137D0495000B}" type="parTrans" cxnId="{58BE961C-8AF2-7649-B0D2-2F51B9AB0FE5}">
      <dgm:prSet/>
      <dgm:spPr/>
      <dgm:t>
        <a:bodyPr/>
        <a:lstStyle/>
        <a:p>
          <a:endParaRPr lang="es-ES"/>
        </a:p>
      </dgm:t>
    </dgm:pt>
    <dgm:pt modelId="{FCC233E1-45E8-AD4C-A786-47F4EADB6176}" type="sibTrans" cxnId="{58BE961C-8AF2-7649-B0D2-2F51B9AB0FE5}">
      <dgm:prSet/>
      <dgm:spPr/>
      <dgm:t>
        <a:bodyPr/>
        <a:lstStyle/>
        <a:p>
          <a:endParaRPr lang="es-ES"/>
        </a:p>
      </dgm:t>
    </dgm:pt>
    <dgm:pt modelId="{14D2BFE8-E3B5-FE47-9335-2CC3CCAEE9E3}">
      <dgm:prSet phldrT="[Texto]" custT="1"/>
      <dgm:spPr/>
      <dgm:t>
        <a:bodyPr/>
        <a:lstStyle/>
        <a:p>
          <a:r>
            <a:rPr lang="es-ES" sz="1800" dirty="0"/>
            <a:t>Trabajadores </a:t>
          </a:r>
          <a:r>
            <a:rPr lang="es-ES" sz="1600" dirty="0"/>
            <a:t>de</a:t>
          </a:r>
          <a:r>
            <a:rPr lang="es-ES" sz="1800" dirty="0"/>
            <a:t> plataformas</a:t>
          </a:r>
        </a:p>
        <a:p>
          <a:r>
            <a:rPr lang="es-ES" sz="1800" dirty="0"/>
            <a:t>(</a:t>
          </a:r>
          <a:r>
            <a:rPr lang="es-ES" sz="1800" i="1" dirty="0"/>
            <a:t>Platform </a:t>
          </a:r>
          <a:r>
            <a:rPr lang="es-ES" sz="1800" i="1" dirty="0" err="1"/>
            <a:t>workers</a:t>
          </a:r>
          <a:r>
            <a:rPr lang="es-ES" sz="1800" i="1" dirty="0"/>
            <a:t>, crowd </a:t>
          </a:r>
          <a:r>
            <a:rPr lang="es-ES" sz="1800" i="1" dirty="0" err="1"/>
            <a:t>employment</a:t>
          </a:r>
          <a:r>
            <a:rPr lang="es-ES" sz="1800" i="1" dirty="0"/>
            <a:t>)</a:t>
          </a:r>
          <a:endParaRPr lang="es-ES" sz="1800" dirty="0"/>
        </a:p>
      </dgm:t>
    </dgm:pt>
    <dgm:pt modelId="{EE5DA5A9-3C3A-7541-9F1B-694B9EC7D183}" type="parTrans" cxnId="{D96ACA5A-9535-5743-8079-867FEA122379}">
      <dgm:prSet/>
      <dgm:spPr/>
      <dgm:t>
        <a:bodyPr/>
        <a:lstStyle/>
        <a:p>
          <a:endParaRPr lang="es-ES"/>
        </a:p>
      </dgm:t>
    </dgm:pt>
    <dgm:pt modelId="{CED13E08-E5CA-1D4A-9834-E6D0C1830089}" type="sibTrans" cxnId="{D96ACA5A-9535-5743-8079-867FEA122379}">
      <dgm:prSet/>
      <dgm:spPr/>
      <dgm:t>
        <a:bodyPr/>
        <a:lstStyle/>
        <a:p>
          <a:endParaRPr lang="es-ES"/>
        </a:p>
      </dgm:t>
    </dgm:pt>
    <dgm:pt modelId="{7D20E25D-AA4E-0A46-B6ED-02F0A757E813}">
      <dgm:prSet phldrT="[Texto]" custT="1"/>
      <dgm:spPr/>
      <dgm:t>
        <a:bodyPr/>
        <a:lstStyle/>
        <a:p>
          <a:r>
            <a:rPr lang="es-ES" sz="1200" dirty="0"/>
            <a:t>Trabajadores que prestan servicios determinados por la plataforma  (¿autónomos?)</a:t>
          </a:r>
        </a:p>
      </dgm:t>
    </dgm:pt>
    <dgm:pt modelId="{4BAE94A0-A65A-2F4E-B0F0-CE07C8F49C0E}" type="parTrans" cxnId="{AAD09FF9-F58A-E747-B936-EF0397842B4D}">
      <dgm:prSet/>
      <dgm:spPr/>
      <dgm:t>
        <a:bodyPr/>
        <a:lstStyle/>
        <a:p>
          <a:endParaRPr lang="es-ES"/>
        </a:p>
      </dgm:t>
    </dgm:pt>
    <dgm:pt modelId="{B3C9C715-2133-1B41-A207-A573C3C60614}" type="sibTrans" cxnId="{AAD09FF9-F58A-E747-B936-EF0397842B4D}">
      <dgm:prSet/>
      <dgm:spPr/>
      <dgm:t>
        <a:bodyPr/>
        <a:lstStyle/>
        <a:p>
          <a:endParaRPr lang="es-ES"/>
        </a:p>
      </dgm:t>
    </dgm:pt>
    <dgm:pt modelId="{974A1DDB-6158-6045-8F95-4281DBD8075A}">
      <dgm:prSet phldrT="[Texto]" custT="1"/>
      <dgm:spPr/>
      <dgm:t>
        <a:bodyPr/>
        <a:lstStyle/>
        <a:p>
          <a:r>
            <a:rPr lang="es-ES" sz="1600" dirty="0"/>
            <a:t>Trabajo autónomo colaborativo</a:t>
          </a:r>
        </a:p>
        <a:p>
          <a:r>
            <a:rPr lang="es-ES" sz="1600" dirty="0"/>
            <a:t>(</a:t>
          </a:r>
          <a:r>
            <a:rPr lang="es-ES" sz="1600" i="1" dirty="0" err="1"/>
            <a:t>Collaborative</a:t>
          </a:r>
          <a:r>
            <a:rPr lang="es-ES" sz="1600" i="1" dirty="0"/>
            <a:t> </a:t>
          </a:r>
          <a:r>
            <a:rPr lang="es-ES" sz="1600" i="1" dirty="0" err="1"/>
            <a:t>employment</a:t>
          </a:r>
          <a:r>
            <a:rPr lang="es-ES" sz="1600" dirty="0"/>
            <a:t>)</a:t>
          </a:r>
        </a:p>
      </dgm:t>
    </dgm:pt>
    <dgm:pt modelId="{96E07584-372E-5D4D-9293-526E8AAA7AFC}" type="parTrans" cxnId="{C381DEFB-D0A0-3741-B679-C9ADADAD71DC}">
      <dgm:prSet/>
      <dgm:spPr/>
      <dgm:t>
        <a:bodyPr/>
        <a:lstStyle/>
        <a:p>
          <a:endParaRPr lang="es-ES"/>
        </a:p>
      </dgm:t>
    </dgm:pt>
    <dgm:pt modelId="{E3675D8D-B330-C741-BB28-4733C12E4642}" type="sibTrans" cxnId="{C381DEFB-D0A0-3741-B679-C9ADADAD71DC}">
      <dgm:prSet/>
      <dgm:spPr/>
      <dgm:t>
        <a:bodyPr/>
        <a:lstStyle/>
        <a:p>
          <a:endParaRPr lang="es-ES"/>
        </a:p>
      </dgm:t>
    </dgm:pt>
    <dgm:pt modelId="{CD3203D2-F4A7-4D45-90D0-866C3A0EE5BE}">
      <dgm:prSet phldrT="[Texto]" custT="1"/>
      <dgm:spPr/>
      <dgm:t>
        <a:bodyPr/>
        <a:lstStyle/>
        <a:p>
          <a:r>
            <a:rPr lang="es-ES" sz="1200" dirty="0"/>
            <a:t>Profesionales que cooperan entre sí para superar sus limitaciones</a:t>
          </a:r>
        </a:p>
      </dgm:t>
    </dgm:pt>
    <dgm:pt modelId="{C2EF7517-0FC9-D54F-8450-D96C8FB27A2D}" type="parTrans" cxnId="{BB5E78DF-C0A0-4D43-9AAD-98084DFCC0C3}">
      <dgm:prSet/>
      <dgm:spPr/>
      <dgm:t>
        <a:bodyPr/>
        <a:lstStyle/>
        <a:p>
          <a:endParaRPr lang="es-ES"/>
        </a:p>
      </dgm:t>
    </dgm:pt>
    <dgm:pt modelId="{53425BD0-3C76-7940-90B7-158D9C64ED7F}" type="sibTrans" cxnId="{BB5E78DF-C0A0-4D43-9AAD-98084DFCC0C3}">
      <dgm:prSet/>
      <dgm:spPr/>
      <dgm:t>
        <a:bodyPr/>
        <a:lstStyle/>
        <a:p>
          <a:endParaRPr lang="es-ES"/>
        </a:p>
      </dgm:t>
    </dgm:pt>
    <dgm:pt modelId="{14D78964-90A7-B34E-B1FA-12D02B6183A9}">
      <dgm:prSet phldrT="[Texto]" custT="1"/>
      <dgm:spPr/>
      <dgm:t>
        <a:bodyPr/>
        <a:lstStyle/>
        <a:p>
          <a:r>
            <a:rPr lang="es-ES" sz="1200" dirty="0"/>
            <a:t>Vinculación temporal para ejecutar una prestación concreta</a:t>
          </a:r>
        </a:p>
      </dgm:t>
    </dgm:pt>
    <dgm:pt modelId="{6393C536-74A1-014F-921C-72AFE0EFB1E1}" type="parTrans" cxnId="{4654CA32-8813-7544-8E16-567FAF4730BF}">
      <dgm:prSet/>
      <dgm:spPr/>
      <dgm:t>
        <a:bodyPr/>
        <a:lstStyle/>
        <a:p>
          <a:endParaRPr lang="es-ES"/>
        </a:p>
      </dgm:t>
    </dgm:pt>
    <dgm:pt modelId="{F2D29C00-67D9-C64D-8088-F59B91AFBF39}" type="sibTrans" cxnId="{4654CA32-8813-7544-8E16-567FAF4730BF}">
      <dgm:prSet/>
      <dgm:spPr/>
      <dgm:t>
        <a:bodyPr/>
        <a:lstStyle/>
        <a:p>
          <a:endParaRPr lang="es-ES"/>
        </a:p>
      </dgm:t>
    </dgm:pt>
    <dgm:pt modelId="{7C89ED97-2F3E-BE46-8972-ED920D5EB4B1}">
      <dgm:prSet phldrT="[Texto]" custT="1"/>
      <dgm:spPr/>
      <dgm:t>
        <a:bodyPr/>
        <a:lstStyle/>
        <a:p>
          <a:r>
            <a:rPr lang="es-ES" sz="1200" dirty="0"/>
            <a:t>Integran capacidades de gestión externa en la organización del.                trabajo</a:t>
          </a:r>
        </a:p>
      </dgm:t>
    </dgm:pt>
    <dgm:pt modelId="{D6E9D0D6-9E1F-4D41-8252-F0C1EC8DBF78}" type="parTrans" cxnId="{DBBE6802-7A73-4B44-BBE6-A7CF5C69B560}">
      <dgm:prSet/>
      <dgm:spPr/>
      <dgm:t>
        <a:bodyPr/>
        <a:lstStyle/>
        <a:p>
          <a:endParaRPr lang="es-ES"/>
        </a:p>
      </dgm:t>
    </dgm:pt>
    <dgm:pt modelId="{5AD1F8D9-F9A9-524B-AF00-4BBF39003DFF}" type="sibTrans" cxnId="{DBBE6802-7A73-4B44-BBE6-A7CF5C69B560}">
      <dgm:prSet/>
      <dgm:spPr/>
      <dgm:t>
        <a:bodyPr/>
        <a:lstStyle/>
        <a:p>
          <a:endParaRPr lang="es-ES"/>
        </a:p>
      </dgm:t>
    </dgm:pt>
    <dgm:pt modelId="{C86FF67D-EDB0-E047-A712-EEBA44A9CDAD}">
      <dgm:prSet phldrT="[Texto]" custT="1"/>
      <dgm:spPr/>
      <dgm:t>
        <a:bodyPr/>
        <a:lstStyle/>
        <a:p>
          <a:r>
            <a:rPr lang="es-ES" sz="1200" dirty="0"/>
            <a:t>Cartera amplia de clientes</a:t>
          </a:r>
        </a:p>
      </dgm:t>
    </dgm:pt>
    <dgm:pt modelId="{FFB215A5-C99A-5D43-92AA-07AFCD4CBEDA}" type="parTrans" cxnId="{8F6D47B7-4D5A-E24B-A820-5A383A81826F}">
      <dgm:prSet/>
      <dgm:spPr/>
      <dgm:t>
        <a:bodyPr/>
        <a:lstStyle/>
        <a:p>
          <a:endParaRPr lang="es-ES"/>
        </a:p>
      </dgm:t>
    </dgm:pt>
    <dgm:pt modelId="{9D234B08-25A3-1D4D-938D-CB5B71C7A34E}" type="sibTrans" cxnId="{8F6D47B7-4D5A-E24B-A820-5A383A81826F}">
      <dgm:prSet/>
      <dgm:spPr/>
      <dgm:t>
        <a:bodyPr/>
        <a:lstStyle/>
        <a:p>
          <a:endParaRPr lang="es-ES"/>
        </a:p>
      </dgm:t>
    </dgm:pt>
    <dgm:pt modelId="{05E42CD5-3BB0-CF43-9419-189F52A5C02F}">
      <dgm:prSet phldrT="[Texto]" custT="1"/>
      <dgm:spPr/>
      <dgm:t>
        <a:bodyPr/>
        <a:lstStyle/>
        <a:p>
          <a:r>
            <a:rPr lang="es-ES" sz="1200" dirty="0"/>
            <a:t>Colaboración continuada con las empresas-cliente</a:t>
          </a:r>
        </a:p>
      </dgm:t>
    </dgm:pt>
    <dgm:pt modelId="{71BF8719-80EC-2B4F-98DC-CF251C581258}" type="parTrans" cxnId="{5FEE521F-7F3D-3F42-BF51-85726FBDD4D2}">
      <dgm:prSet/>
      <dgm:spPr/>
      <dgm:t>
        <a:bodyPr/>
        <a:lstStyle/>
        <a:p>
          <a:endParaRPr lang="es-ES"/>
        </a:p>
      </dgm:t>
    </dgm:pt>
    <dgm:pt modelId="{911AEE6F-9D5E-4D45-AEA5-A6527C77D3F4}" type="sibTrans" cxnId="{5FEE521F-7F3D-3F42-BF51-85726FBDD4D2}">
      <dgm:prSet/>
      <dgm:spPr/>
      <dgm:t>
        <a:bodyPr/>
        <a:lstStyle/>
        <a:p>
          <a:endParaRPr lang="es-ES"/>
        </a:p>
      </dgm:t>
    </dgm:pt>
    <dgm:pt modelId="{80C73DA6-2C0D-A14E-8A11-2BCF551C6549}">
      <dgm:prSet phldrT="[Texto]" custT="1"/>
      <dgm:spPr/>
      <dgm:t>
        <a:bodyPr/>
        <a:lstStyle/>
        <a:p>
          <a:r>
            <a:rPr lang="es-ES" sz="1200" dirty="0"/>
            <a:t>Trabajadores que prestan servicios determinados por el cliente</a:t>
          </a:r>
        </a:p>
      </dgm:t>
    </dgm:pt>
    <dgm:pt modelId="{C40C7009-E5DC-DD45-8DEB-9D012436A8BE}" type="parTrans" cxnId="{15C2278C-9838-A248-A443-4C9C71274D6C}">
      <dgm:prSet/>
      <dgm:spPr/>
      <dgm:t>
        <a:bodyPr/>
        <a:lstStyle/>
        <a:p>
          <a:endParaRPr lang="es-ES"/>
        </a:p>
      </dgm:t>
    </dgm:pt>
    <dgm:pt modelId="{DED07E80-8636-DC4D-8009-17BAB64ADA86}" type="sibTrans" cxnId="{15C2278C-9838-A248-A443-4C9C71274D6C}">
      <dgm:prSet/>
      <dgm:spPr/>
      <dgm:t>
        <a:bodyPr/>
        <a:lstStyle/>
        <a:p>
          <a:endParaRPr lang="es-ES"/>
        </a:p>
      </dgm:t>
    </dgm:pt>
    <dgm:pt modelId="{625C8F48-9A10-5F44-AA0C-FE75ECD5FA7C}">
      <dgm:prSet phldrT="[Texto]" custT="1"/>
      <dgm:spPr/>
      <dgm:t>
        <a:bodyPr/>
        <a:lstStyle/>
        <a:p>
          <a:r>
            <a:rPr lang="es-ES" sz="1200" dirty="0"/>
            <a:t>Flexibilidad, autonomía y reducción del aislamiento</a:t>
          </a:r>
        </a:p>
      </dgm:t>
    </dgm:pt>
    <dgm:pt modelId="{F8A6EC10-CCC0-A44F-B80F-54F2D6E8DD36}" type="parTrans" cxnId="{25D47002-67AB-6E42-8E71-BA9B765D2999}">
      <dgm:prSet/>
      <dgm:spPr/>
      <dgm:t>
        <a:bodyPr/>
        <a:lstStyle/>
        <a:p>
          <a:endParaRPr lang="es-ES"/>
        </a:p>
      </dgm:t>
    </dgm:pt>
    <dgm:pt modelId="{E58980C4-85CD-9C48-9612-07A91E5EAA4A}" type="sibTrans" cxnId="{25D47002-67AB-6E42-8E71-BA9B765D2999}">
      <dgm:prSet/>
      <dgm:spPr/>
      <dgm:t>
        <a:bodyPr/>
        <a:lstStyle/>
        <a:p>
          <a:endParaRPr lang="es-ES"/>
        </a:p>
      </dgm:t>
    </dgm:pt>
    <dgm:pt modelId="{309CE845-70AF-824A-B6FB-8725635B65DF}">
      <dgm:prSet phldrT="[Texto]" custT="1"/>
      <dgm:spPr/>
      <dgm:t>
        <a:bodyPr/>
        <a:lstStyle/>
        <a:p>
          <a:endParaRPr lang="es-ES" sz="1200" dirty="0"/>
        </a:p>
      </dgm:t>
    </dgm:pt>
    <dgm:pt modelId="{0C9D0BA4-C587-B447-BA06-CF4E8468A480}" type="parTrans" cxnId="{DF9EFB5B-97E4-F744-8D25-26CBA064A816}">
      <dgm:prSet/>
      <dgm:spPr/>
      <dgm:t>
        <a:bodyPr/>
        <a:lstStyle/>
        <a:p>
          <a:endParaRPr lang="es-ES"/>
        </a:p>
      </dgm:t>
    </dgm:pt>
    <dgm:pt modelId="{D7907497-4E3C-424C-9AE1-7918FF73A4FB}" type="sibTrans" cxnId="{DF9EFB5B-97E4-F744-8D25-26CBA064A816}">
      <dgm:prSet/>
      <dgm:spPr/>
      <dgm:t>
        <a:bodyPr/>
        <a:lstStyle/>
        <a:p>
          <a:endParaRPr lang="es-ES"/>
        </a:p>
      </dgm:t>
    </dgm:pt>
    <dgm:pt modelId="{624221C4-891F-5843-9F04-95439B1AB33B}">
      <dgm:prSet phldrT="[Texto]" custT="1"/>
      <dgm:spPr/>
      <dgm:t>
        <a:bodyPr/>
        <a:lstStyle/>
        <a:p>
          <a:r>
            <a:rPr lang="es-ES" sz="1200" dirty="0"/>
            <a:t>Formas de asociacionismo dudoso </a:t>
          </a:r>
        </a:p>
      </dgm:t>
    </dgm:pt>
    <dgm:pt modelId="{2EA44A4D-BD50-6E42-9A2E-EC473563B182}" type="parTrans" cxnId="{FC5C84B0-271A-6343-939E-9D616FF1005D}">
      <dgm:prSet/>
      <dgm:spPr/>
      <dgm:t>
        <a:bodyPr/>
        <a:lstStyle/>
        <a:p>
          <a:endParaRPr lang="es-ES"/>
        </a:p>
      </dgm:t>
    </dgm:pt>
    <dgm:pt modelId="{6C63D7EB-65F5-B548-BA75-CAE1BC930871}" type="sibTrans" cxnId="{FC5C84B0-271A-6343-939E-9D616FF1005D}">
      <dgm:prSet/>
      <dgm:spPr/>
      <dgm:t>
        <a:bodyPr/>
        <a:lstStyle/>
        <a:p>
          <a:endParaRPr lang="es-ES"/>
        </a:p>
      </dgm:t>
    </dgm:pt>
    <dgm:pt modelId="{26012D9E-E6D3-BA44-9ED4-3566ECB8C7CA}" type="pres">
      <dgm:prSet presAssocID="{5AB251C6-DB4D-DB43-B252-DE567363A41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65C55C29-28FA-C34D-86F4-D014A664B78F}" type="pres">
      <dgm:prSet presAssocID="{5AB251C6-DB4D-DB43-B252-DE567363A416}" presName="children" presStyleCnt="0"/>
      <dgm:spPr/>
    </dgm:pt>
    <dgm:pt modelId="{10F0D609-EB79-3549-BD76-F4A51E17288A}" type="pres">
      <dgm:prSet presAssocID="{5AB251C6-DB4D-DB43-B252-DE567363A416}" presName="child1group" presStyleCnt="0"/>
      <dgm:spPr/>
    </dgm:pt>
    <dgm:pt modelId="{0B3609E9-BC11-5F45-A388-30A121351EF9}" type="pres">
      <dgm:prSet presAssocID="{5AB251C6-DB4D-DB43-B252-DE567363A416}" presName="child1" presStyleLbl="bgAcc1" presStyleIdx="0" presStyleCnt="4" custScaleX="118400" custScaleY="90806"/>
      <dgm:spPr/>
    </dgm:pt>
    <dgm:pt modelId="{DEB5644E-4983-4B47-B8FF-1B5B17AD92B1}" type="pres">
      <dgm:prSet presAssocID="{5AB251C6-DB4D-DB43-B252-DE567363A416}" presName="child1Text" presStyleLbl="bgAcc1" presStyleIdx="0" presStyleCnt="4">
        <dgm:presLayoutVars>
          <dgm:bulletEnabled val="1"/>
        </dgm:presLayoutVars>
      </dgm:prSet>
      <dgm:spPr/>
    </dgm:pt>
    <dgm:pt modelId="{17200379-A7FC-4243-A793-932DFFE846B5}" type="pres">
      <dgm:prSet presAssocID="{5AB251C6-DB4D-DB43-B252-DE567363A416}" presName="child2group" presStyleCnt="0"/>
      <dgm:spPr/>
    </dgm:pt>
    <dgm:pt modelId="{430827B7-90AE-4F45-BAE4-353857B9D1D3}" type="pres">
      <dgm:prSet presAssocID="{5AB251C6-DB4D-DB43-B252-DE567363A416}" presName="child2" presStyleLbl="bgAcc1" presStyleIdx="1" presStyleCnt="4"/>
      <dgm:spPr/>
    </dgm:pt>
    <dgm:pt modelId="{8DB4B7C7-308C-6A4D-AA57-ECDB55A85DAB}" type="pres">
      <dgm:prSet presAssocID="{5AB251C6-DB4D-DB43-B252-DE567363A416}" presName="child2Text" presStyleLbl="bgAcc1" presStyleIdx="1" presStyleCnt="4">
        <dgm:presLayoutVars>
          <dgm:bulletEnabled val="1"/>
        </dgm:presLayoutVars>
      </dgm:prSet>
      <dgm:spPr/>
    </dgm:pt>
    <dgm:pt modelId="{2D410133-4CB1-A248-84C4-F163167FAAA6}" type="pres">
      <dgm:prSet presAssocID="{5AB251C6-DB4D-DB43-B252-DE567363A416}" presName="child3group" presStyleCnt="0"/>
      <dgm:spPr/>
    </dgm:pt>
    <dgm:pt modelId="{59CFAF9F-9DDF-0948-A224-21C77DC1918E}" type="pres">
      <dgm:prSet presAssocID="{5AB251C6-DB4D-DB43-B252-DE567363A416}" presName="child3" presStyleLbl="bgAcc1" presStyleIdx="2" presStyleCnt="4"/>
      <dgm:spPr/>
    </dgm:pt>
    <dgm:pt modelId="{7328629D-9919-0446-8D79-D5B29E47C8F5}" type="pres">
      <dgm:prSet presAssocID="{5AB251C6-DB4D-DB43-B252-DE567363A416}" presName="child3Text" presStyleLbl="bgAcc1" presStyleIdx="2" presStyleCnt="4">
        <dgm:presLayoutVars>
          <dgm:bulletEnabled val="1"/>
        </dgm:presLayoutVars>
      </dgm:prSet>
      <dgm:spPr/>
    </dgm:pt>
    <dgm:pt modelId="{1DDC1397-B540-6D48-825C-E380E07E9F7F}" type="pres">
      <dgm:prSet presAssocID="{5AB251C6-DB4D-DB43-B252-DE567363A416}" presName="child4group" presStyleCnt="0"/>
      <dgm:spPr/>
    </dgm:pt>
    <dgm:pt modelId="{B2960B9F-777C-C744-AD71-20057E76A334}" type="pres">
      <dgm:prSet presAssocID="{5AB251C6-DB4D-DB43-B252-DE567363A416}" presName="child4" presStyleLbl="bgAcc1" presStyleIdx="3" presStyleCnt="4" custLinFactNeighborX="-9526" custLinFactNeighborY="-1050"/>
      <dgm:spPr/>
    </dgm:pt>
    <dgm:pt modelId="{0D2C155A-69A5-8745-A01A-5E5971DCB85F}" type="pres">
      <dgm:prSet presAssocID="{5AB251C6-DB4D-DB43-B252-DE567363A416}" presName="child4Text" presStyleLbl="bgAcc1" presStyleIdx="3" presStyleCnt="4">
        <dgm:presLayoutVars>
          <dgm:bulletEnabled val="1"/>
        </dgm:presLayoutVars>
      </dgm:prSet>
      <dgm:spPr/>
    </dgm:pt>
    <dgm:pt modelId="{DA405614-7B3B-7E43-B1F0-08004EC76B68}" type="pres">
      <dgm:prSet presAssocID="{5AB251C6-DB4D-DB43-B252-DE567363A416}" presName="childPlaceholder" presStyleCnt="0"/>
      <dgm:spPr/>
    </dgm:pt>
    <dgm:pt modelId="{87956EEC-95BF-174D-910C-8F8AC46501F3}" type="pres">
      <dgm:prSet presAssocID="{5AB251C6-DB4D-DB43-B252-DE567363A416}" presName="circle" presStyleCnt="0"/>
      <dgm:spPr/>
    </dgm:pt>
    <dgm:pt modelId="{9B0892BE-4989-A341-8878-CB3CDE86B7C2}" type="pres">
      <dgm:prSet presAssocID="{5AB251C6-DB4D-DB43-B252-DE567363A41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22C7B4A2-52CB-0C4F-ACE0-70D9E22E3980}" type="pres">
      <dgm:prSet presAssocID="{5AB251C6-DB4D-DB43-B252-DE567363A416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C8340B12-79C7-664A-82BC-F091ED6F69BD}" type="pres">
      <dgm:prSet presAssocID="{5AB251C6-DB4D-DB43-B252-DE567363A416}" presName="quadrant3" presStyleLbl="node1" presStyleIdx="2" presStyleCnt="4" custLinFactNeighborY="-1877">
        <dgm:presLayoutVars>
          <dgm:chMax val="1"/>
          <dgm:bulletEnabled val="1"/>
        </dgm:presLayoutVars>
      </dgm:prSet>
      <dgm:spPr/>
    </dgm:pt>
    <dgm:pt modelId="{D7DE14F0-42D2-C143-8F1D-BF491E1BB55D}" type="pres">
      <dgm:prSet presAssocID="{5AB251C6-DB4D-DB43-B252-DE567363A41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368C06C5-CC3C-384D-9E51-B62EF1F7C49D}" type="pres">
      <dgm:prSet presAssocID="{5AB251C6-DB4D-DB43-B252-DE567363A416}" presName="quadrantPlaceholder" presStyleCnt="0"/>
      <dgm:spPr/>
    </dgm:pt>
    <dgm:pt modelId="{9A0E7157-7261-AD47-81E1-42C880BA4317}" type="pres">
      <dgm:prSet presAssocID="{5AB251C6-DB4D-DB43-B252-DE567363A416}" presName="center1" presStyleLbl="fgShp" presStyleIdx="0" presStyleCnt="2" custScaleX="78379" custScaleY="85790"/>
      <dgm:spPr/>
    </dgm:pt>
    <dgm:pt modelId="{D5F715E9-311F-2F4D-A8F3-9A6EA2514398}" type="pres">
      <dgm:prSet presAssocID="{5AB251C6-DB4D-DB43-B252-DE567363A416}" presName="center2" presStyleLbl="fgShp" presStyleIdx="1" presStyleCnt="2" custScaleX="73462" custScaleY="80450"/>
      <dgm:spPr/>
    </dgm:pt>
  </dgm:ptLst>
  <dgm:cxnLst>
    <dgm:cxn modelId="{DBBE6802-7A73-4B44-BBE6-A7CF5C69B560}" srcId="{519C1C77-9674-0745-9F55-1F7E71001E59}" destId="{7C89ED97-2F3E-BE46-8972-ED920D5EB4B1}" srcOrd="2" destOrd="0" parTransId="{D6E9D0D6-9E1F-4D41-8252-F0C1EC8DBF78}" sibTransId="{5AD1F8D9-F9A9-524B-AF00-4BBF39003DFF}"/>
    <dgm:cxn modelId="{25D47002-67AB-6E42-8E71-BA9B765D2999}" srcId="{974A1DDB-6158-6045-8F95-4281DBD8075A}" destId="{625C8F48-9A10-5F44-AA0C-FE75ECD5FA7C}" srcOrd="1" destOrd="0" parTransId="{F8A6EC10-CCC0-A44F-B80F-54F2D6E8DD36}" sibTransId="{E58980C4-85CD-9C48-9612-07A91E5EAA4A}"/>
    <dgm:cxn modelId="{FFB13806-6881-B946-9000-2DF49B030506}" type="presOf" srcId="{625C8F48-9A10-5F44-AA0C-FE75ECD5FA7C}" destId="{0D2C155A-69A5-8745-A01A-5E5971DCB85F}" srcOrd="1" destOrd="1" presId="urn:microsoft.com/office/officeart/2005/8/layout/cycle4"/>
    <dgm:cxn modelId="{2E780910-3D34-604A-B5DA-F3CA22F91C7F}" type="presOf" srcId="{DAF1D360-6993-2F4B-9F62-85993E3E8C12}" destId="{0B3609E9-BC11-5F45-A388-30A121351EF9}" srcOrd="0" destOrd="0" presId="urn:microsoft.com/office/officeart/2005/8/layout/cycle4"/>
    <dgm:cxn modelId="{F095D312-5E56-EE4A-891A-7B3F948D60A8}" type="presOf" srcId="{80C73DA6-2C0D-A14E-8A11-2BCF551C6549}" destId="{59CFAF9F-9DDF-0948-A224-21C77DC1918E}" srcOrd="0" destOrd="1" presId="urn:microsoft.com/office/officeart/2005/8/layout/cycle4"/>
    <dgm:cxn modelId="{58BE961C-8AF2-7649-B0D2-2F51B9AB0FE5}" srcId="{EE2C8B85-E108-8B4E-A704-FAEB31E6C184}" destId="{C4FC5AB2-6242-5B4E-90B4-A26CAB9DB32B}" srcOrd="0" destOrd="0" parTransId="{391F0BAB-1068-3E41-A522-137D0495000B}" sibTransId="{FCC233E1-45E8-AD4C-A786-47F4EADB6176}"/>
    <dgm:cxn modelId="{5FEE521F-7F3D-3F42-BF51-85726FBDD4D2}" srcId="{EE2C8B85-E108-8B4E-A704-FAEB31E6C184}" destId="{05E42CD5-3BB0-CF43-9419-189F52A5C02F}" srcOrd="2" destOrd="0" parTransId="{71BF8719-80EC-2B4F-98DC-CF251C581258}" sibTransId="{911AEE6F-9D5E-4D45-AEA5-A6527C77D3F4}"/>
    <dgm:cxn modelId="{D46C4F23-6700-AA44-993E-B35F033BEB04}" type="presOf" srcId="{624221C4-891F-5843-9F04-95439B1AB33B}" destId="{B2960B9F-777C-C744-AD71-20057E76A334}" srcOrd="0" destOrd="2" presId="urn:microsoft.com/office/officeart/2005/8/layout/cycle4"/>
    <dgm:cxn modelId="{28AB6B2D-E91C-1E46-99D3-2AB47B2956D6}" type="presOf" srcId="{974A1DDB-6158-6045-8F95-4281DBD8075A}" destId="{D7DE14F0-42D2-C143-8F1D-BF491E1BB55D}" srcOrd="0" destOrd="0" presId="urn:microsoft.com/office/officeart/2005/8/layout/cycle4"/>
    <dgm:cxn modelId="{4654CA32-8813-7544-8E16-567FAF4730BF}" srcId="{519C1C77-9674-0745-9F55-1F7E71001E59}" destId="{14D78964-90A7-B34E-B1FA-12D02B6183A9}" srcOrd="1" destOrd="0" parTransId="{6393C536-74A1-014F-921C-72AFE0EFB1E1}" sibTransId="{F2D29C00-67D9-C64D-8088-F59B91AFBF39}"/>
    <dgm:cxn modelId="{6AC1C83B-2CC1-C340-B863-A76099181069}" srcId="{5AB251C6-DB4D-DB43-B252-DE567363A416}" destId="{EE2C8B85-E108-8B4E-A704-FAEB31E6C184}" srcOrd="1" destOrd="0" parTransId="{CF015183-6568-B545-BA31-A0233941C83C}" sibTransId="{C8015E81-7596-0F4A-AE49-5F5B7ADDCA60}"/>
    <dgm:cxn modelId="{23A1793C-B636-3247-814D-9D43E83808E9}" srcId="{519C1C77-9674-0745-9F55-1F7E71001E59}" destId="{DAF1D360-6993-2F4B-9F62-85993E3E8C12}" srcOrd="0" destOrd="0" parTransId="{BD4A8243-2607-8B41-ABD5-3F586B4E7045}" sibTransId="{B6C288CB-4BB4-A847-B242-78AF5D79E7C5}"/>
    <dgm:cxn modelId="{438B6F46-9475-FB41-8C1E-23C853D03F28}" type="presOf" srcId="{14D78964-90A7-B34E-B1FA-12D02B6183A9}" destId="{DEB5644E-4983-4B47-B8FF-1B5B17AD92B1}" srcOrd="1" destOrd="1" presId="urn:microsoft.com/office/officeart/2005/8/layout/cycle4"/>
    <dgm:cxn modelId="{385D9A51-E54C-0A40-9477-3663AA69F64F}" type="presOf" srcId="{7D20E25D-AA4E-0A46-B6ED-02F0A757E813}" destId="{59CFAF9F-9DDF-0948-A224-21C77DC1918E}" srcOrd="0" destOrd="0" presId="urn:microsoft.com/office/officeart/2005/8/layout/cycle4"/>
    <dgm:cxn modelId="{EE554F55-4043-7E43-9A01-40BBA6351E67}" type="presOf" srcId="{C4FC5AB2-6242-5B4E-90B4-A26CAB9DB32B}" destId="{430827B7-90AE-4F45-BAE4-353857B9D1D3}" srcOrd="0" destOrd="0" presId="urn:microsoft.com/office/officeart/2005/8/layout/cycle4"/>
    <dgm:cxn modelId="{4C983957-C048-4A42-A441-8F847236FCBE}" type="presOf" srcId="{80C73DA6-2C0D-A14E-8A11-2BCF551C6549}" destId="{7328629D-9919-0446-8D79-D5B29E47C8F5}" srcOrd="1" destOrd="1" presId="urn:microsoft.com/office/officeart/2005/8/layout/cycle4"/>
    <dgm:cxn modelId="{6B0FA657-3915-914F-AF7C-A40585DB57A1}" type="presOf" srcId="{EE2C8B85-E108-8B4E-A704-FAEB31E6C184}" destId="{22C7B4A2-52CB-0C4F-ACE0-70D9E22E3980}" srcOrd="0" destOrd="0" presId="urn:microsoft.com/office/officeart/2005/8/layout/cycle4"/>
    <dgm:cxn modelId="{D96ACA5A-9535-5743-8079-867FEA122379}" srcId="{5AB251C6-DB4D-DB43-B252-DE567363A416}" destId="{14D2BFE8-E3B5-FE47-9335-2CC3CCAEE9E3}" srcOrd="2" destOrd="0" parTransId="{EE5DA5A9-3C3A-7541-9F1B-694B9EC7D183}" sibTransId="{CED13E08-E5CA-1D4A-9834-E6D0C1830089}"/>
    <dgm:cxn modelId="{DF9EFB5B-97E4-F744-8D25-26CBA064A816}" srcId="{974A1DDB-6158-6045-8F95-4281DBD8075A}" destId="{309CE845-70AF-824A-B6FB-8725635B65DF}" srcOrd="3" destOrd="0" parTransId="{0C9D0BA4-C587-B447-BA06-CF4E8468A480}" sibTransId="{D7907497-4E3C-424C-9AE1-7918FF73A4FB}"/>
    <dgm:cxn modelId="{CA105163-6AC4-524C-B988-1DB308B6BF06}" type="presOf" srcId="{7C89ED97-2F3E-BE46-8972-ED920D5EB4B1}" destId="{DEB5644E-4983-4B47-B8FF-1B5B17AD92B1}" srcOrd="1" destOrd="2" presId="urn:microsoft.com/office/officeart/2005/8/layout/cycle4"/>
    <dgm:cxn modelId="{F6484265-452D-364E-8428-BE31A20B18EE}" type="presOf" srcId="{C86FF67D-EDB0-E047-A712-EEBA44A9CDAD}" destId="{430827B7-90AE-4F45-BAE4-353857B9D1D3}" srcOrd="0" destOrd="1" presId="urn:microsoft.com/office/officeart/2005/8/layout/cycle4"/>
    <dgm:cxn modelId="{C5026C77-5BC2-2848-A648-F8C00325345A}" type="presOf" srcId="{14D2BFE8-E3B5-FE47-9335-2CC3CCAEE9E3}" destId="{C8340B12-79C7-664A-82BC-F091ED6F69BD}" srcOrd="0" destOrd="0" presId="urn:microsoft.com/office/officeart/2005/8/layout/cycle4"/>
    <dgm:cxn modelId="{40B1297E-ACE0-134D-B5C2-D4E32E99CD95}" type="presOf" srcId="{05E42CD5-3BB0-CF43-9419-189F52A5C02F}" destId="{8DB4B7C7-308C-6A4D-AA57-ECDB55A85DAB}" srcOrd="1" destOrd="2" presId="urn:microsoft.com/office/officeart/2005/8/layout/cycle4"/>
    <dgm:cxn modelId="{8ABCF887-7A9F-3A45-80F1-AEF11608EA3E}" type="presOf" srcId="{7D20E25D-AA4E-0A46-B6ED-02F0A757E813}" destId="{7328629D-9919-0446-8D79-D5B29E47C8F5}" srcOrd="1" destOrd="0" presId="urn:microsoft.com/office/officeart/2005/8/layout/cycle4"/>
    <dgm:cxn modelId="{17F1268A-F26D-0544-B07A-8D649D25A88C}" srcId="{5AB251C6-DB4D-DB43-B252-DE567363A416}" destId="{519C1C77-9674-0745-9F55-1F7E71001E59}" srcOrd="0" destOrd="0" parTransId="{5AECDC0A-645C-9249-9006-862C488EF9F6}" sibTransId="{30A39F20-0522-E947-AA51-645C3DFF4B13}"/>
    <dgm:cxn modelId="{15C2278C-9838-A248-A443-4C9C71274D6C}" srcId="{14D2BFE8-E3B5-FE47-9335-2CC3CCAEE9E3}" destId="{80C73DA6-2C0D-A14E-8A11-2BCF551C6549}" srcOrd="1" destOrd="0" parTransId="{C40C7009-E5DC-DD45-8DEB-9D012436A8BE}" sibTransId="{DED07E80-8636-DC4D-8009-17BAB64ADA86}"/>
    <dgm:cxn modelId="{2DF01A8D-BE37-3640-87ED-B8D5AD4FE1C2}" type="presOf" srcId="{519C1C77-9674-0745-9F55-1F7E71001E59}" destId="{9B0892BE-4989-A341-8878-CB3CDE86B7C2}" srcOrd="0" destOrd="0" presId="urn:microsoft.com/office/officeart/2005/8/layout/cycle4"/>
    <dgm:cxn modelId="{5BFD2690-7417-ED47-86C6-5DF7478186B6}" type="presOf" srcId="{CD3203D2-F4A7-4D45-90D0-866C3A0EE5BE}" destId="{0D2C155A-69A5-8745-A01A-5E5971DCB85F}" srcOrd="1" destOrd="0" presId="urn:microsoft.com/office/officeart/2005/8/layout/cycle4"/>
    <dgm:cxn modelId="{B7E04196-78C6-0E49-A95D-72CD591D3DDE}" type="presOf" srcId="{309CE845-70AF-824A-B6FB-8725635B65DF}" destId="{0D2C155A-69A5-8745-A01A-5E5971DCB85F}" srcOrd="1" destOrd="3" presId="urn:microsoft.com/office/officeart/2005/8/layout/cycle4"/>
    <dgm:cxn modelId="{F3C67E9F-9113-4C46-BB4E-C0446BE5633B}" type="presOf" srcId="{DAF1D360-6993-2F4B-9F62-85993E3E8C12}" destId="{DEB5644E-4983-4B47-B8FF-1B5B17AD92B1}" srcOrd="1" destOrd="0" presId="urn:microsoft.com/office/officeart/2005/8/layout/cycle4"/>
    <dgm:cxn modelId="{A27B57A7-AF24-AE4E-8C9E-927FDB191D61}" type="presOf" srcId="{309CE845-70AF-824A-B6FB-8725635B65DF}" destId="{B2960B9F-777C-C744-AD71-20057E76A334}" srcOrd="0" destOrd="3" presId="urn:microsoft.com/office/officeart/2005/8/layout/cycle4"/>
    <dgm:cxn modelId="{1C0833A8-DC8F-A545-9C2B-AB31A26747BE}" type="presOf" srcId="{625C8F48-9A10-5F44-AA0C-FE75ECD5FA7C}" destId="{B2960B9F-777C-C744-AD71-20057E76A334}" srcOrd="0" destOrd="1" presId="urn:microsoft.com/office/officeart/2005/8/layout/cycle4"/>
    <dgm:cxn modelId="{E2B8B4A9-91CD-E842-923F-B5B13AF87BBC}" type="presOf" srcId="{CD3203D2-F4A7-4D45-90D0-866C3A0EE5BE}" destId="{B2960B9F-777C-C744-AD71-20057E76A334}" srcOrd="0" destOrd="0" presId="urn:microsoft.com/office/officeart/2005/8/layout/cycle4"/>
    <dgm:cxn modelId="{CB038FAC-739B-E540-90B3-87C71D0C7FB1}" type="presOf" srcId="{C4FC5AB2-6242-5B4E-90B4-A26CAB9DB32B}" destId="{8DB4B7C7-308C-6A4D-AA57-ECDB55A85DAB}" srcOrd="1" destOrd="0" presId="urn:microsoft.com/office/officeart/2005/8/layout/cycle4"/>
    <dgm:cxn modelId="{FC5C84B0-271A-6343-939E-9D616FF1005D}" srcId="{974A1DDB-6158-6045-8F95-4281DBD8075A}" destId="{624221C4-891F-5843-9F04-95439B1AB33B}" srcOrd="2" destOrd="0" parTransId="{2EA44A4D-BD50-6E42-9A2E-EC473563B182}" sibTransId="{6C63D7EB-65F5-B548-BA75-CAE1BC930871}"/>
    <dgm:cxn modelId="{7C5EC9B3-ED9D-2E41-A8D1-B3DDF4C889ED}" type="presOf" srcId="{624221C4-891F-5843-9F04-95439B1AB33B}" destId="{0D2C155A-69A5-8745-A01A-5E5971DCB85F}" srcOrd="1" destOrd="2" presId="urn:microsoft.com/office/officeart/2005/8/layout/cycle4"/>
    <dgm:cxn modelId="{586D39B4-DFC2-E541-9213-CF965BFB7A7F}" type="presOf" srcId="{C86FF67D-EDB0-E047-A712-EEBA44A9CDAD}" destId="{8DB4B7C7-308C-6A4D-AA57-ECDB55A85DAB}" srcOrd="1" destOrd="1" presId="urn:microsoft.com/office/officeart/2005/8/layout/cycle4"/>
    <dgm:cxn modelId="{8F6D47B7-4D5A-E24B-A820-5A383A81826F}" srcId="{EE2C8B85-E108-8B4E-A704-FAEB31E6C184}" destId="{C86FF67D-EDB0-E047-A712-EEBA44A9CDAD}" srcOrd="1" destOrd="0" parTransId="{FFB215A5-C99A-5D43-92AA-07AFCD4CBEDA}" sibTransId="{9D234B08-25A3-1D4D-938D-CB5B71C7A34E}"/>
    <dgm:cxn modelId="{7E8528D4-17DC-F84D-B5F0-CBE1A0B73628}" type="presOf" srcId="{05E42CD5-3BB0-CF43-9419-189F52A5C02F}" destId="{430827B7-90AE-4F45-BAE4-353857B9D1D3}" srcOrd="0" destOrd="2" presId="urn:microsoft.com/office/officeart/2005/8/layout/cycle4"/>
    <dgm:cxn modelId="{D6B541D5-4926-D147-BD8B-8C05F03D9AA1}" type="presOf" srcId="{7C89ED97-2F3E-BE46-8972-ED920D5EB4B1}" destId="{0B3609E9-BC11-5F45-A388-30A121351EF9}" srcOrd="0" destOrd="2" presId="urn:microsoft.com/office/officeart/2005/8/layout/cycle4"/>
    <dgm:cxn modelId="{BB5E78DF-C0A0-4D43-9AAD-98084DFCC0C3}" srcId="{974A1DDB-6158-6045-8F95-4281DBD8075A}" destId="{CD3203D2-F4A7-4D45-90D0-866C3A0EE5BE}" srcOrd="0" destOrd="0" parTransId="{C2EF7517-0FC9-D54F-8450-D96C8FB27A2D}" sibTransId="{53425BD0-3C76-7940-90B7-158D9C64ED7F}"/>
    <dgm:cxn modelId="{FAD55EED-2B84-A74E-A520-A0DF26085B1E}" type="presOf" srcId="{5AB251C6-DB4D-DB43-B252-DE567363A416}" destId="{26012D9E-E6D3-BA44-9ED4-3566ECB8C7CA}" srcOrd="0" destOrd="0" presId="urn:microsoft.com/office/officeart/2005/8/layout/cycle4"/>
    <dgm:cxn modelId="{AAD09FF9-F58A-E747-B936-EF0397842B4D}" srcId="{14D2BFE8-E3B5-FE47-9335-2CC3CCAEE9E3}" destId="{7D20E25D-AA4E-0A46-B6ED-02F0A757E813}" srcOrd="0" destOrd="0" parTransId="{4BAE94A0-A65A-2F4E-B0F0-CE07C8F49C0E}" sibTransId="{B3C9C715-2133-1B41-A207-A573C3C60614}"/>
    <dgm:cxn modelId="{C381DEFB-D0A0-3741-B679-C9ADADAD71DC}" srcId="{5AB251C6-DB4D-DB43-B252-DE567363A416}" destId="{974A1DDB-6158-6045-8F95-4281DBD8075A}" srcOrd="3" destOrd="0" parTransId="{96E07584-372E-5D4D-9293-526E8AAA7AFC}" sibTransId="{E3675D8D-B330-C741-BB28-4733C12E4642}"/>
    <dgm:cxn modelId="{AAEC9BFD-FA48-714E-B243-C71E18BF87CB}" type="presOf" srcId="{14D78964-90A7-B34E-B1FA-12D02B6183A9}" destId="{0B3609E9-BC11-5F45-A388-30A121351EF9}" srcOrd="0" destOrd="1" presId="urn:microsoft.com/office/officeart/2005/8/layout/cycle4"/>
    <dgm:cxn modelId="{427A9861-B025-3547-A7A1-4E46263553AC}" type="presParOf" srcId="{26012D9E-E6D3-BA44-9ED4-3566ECB8C7CA}" destId="{65C55C29-28FA-C34D-86F4-D014A664B78F}" srcOrd="0" destOrd="0" presId="urn:microsoft.com/office/officeart/2005/8/layout/cycle4"/>
    <dgm:cxn modelId="{731EA380-BD31-C146-B09D-683E5AD4E35C}" type="presParOf" srcId="{65C55C29-28FA-C34D-86F4-D014A664B78F}" destId="{10F0D609-EB79-3549-BD76-F4A51E17288A}" srcOrd="0" destOrd="0" presId="urn:microsoft.com/office/officeart/2005/8/layout/cycle4"/>
    <dgm:cxn modelId="{AF1A3A44-CBFE-4D42-B4B0-920152908479}" type="presParOf" srcId="{10F0D609-EB79-3549-BD76-F4A51E17288A}" destId="{0B3609E9-BC11-5F45-A388-30A121351EF9}" srcOrd="0" destOrd="0" presId="urn:microsoft.com/office/officeart/2005/8/layout/cycle4"/>
    <dgm:cxn modelId="{6C0C1755-E650-5845-BD3C-66FCD64A76D4}" type="presParOf" srcId="{10F0D609-EB79-3549-BD76-F4A51E17288A}" destId="{DEB5644E-4983-4B47-B8FF-1B5B17AD92B1}" srcOrd="1" destOrd="0" presId="urn:microsoft.com/office/officeart/2005/8/layout/cycle4"/>
    <dgm:cxn modelId="{5B6EC9E7-1562-A449-B9DB-2D0A86FAD2D2}" type="presParOf" srcId="{65C55C29-28FA-C34D-86F4-D014A664B78F}" destId="{17200379-A7FC-4243-A793-932DFFE846B5}" srcOrd="1" destOrd="0" presId="urn:microsoft.com/office/officeart/2005/8/layout/cycle4"/>
    <dgm:cxn modelId="{2EF6814B-A5D3-FC48-B6ED-128B0D34CF9C}" type="presParOf" srcId="{17200379-A7FC-4243-A793-932DFFE846B5}" destId="{430827B7-90AE-4F45-BAE4-353857B9D1D3}" srcOrd="0" destOrd="0" presId="urn:microsoft.com/office/officeart/2005/8/layout/cycle4"/>
    <dgm:cxn modelId="{CE5AD064-7B37-534E-A86B-4CCC238CC0A8}" type="presParOf" srcId="{17200379-A7FC-4243-A793-932DFFE846B5}" destId="{8DB4B7C7-308C-6A4D-AA57-ECDB55A85DAB}" srcOrd="1" destOrd="0" presId="urn:microsoft.com/office/officeart/2005/8/layout/cycle4"/>
    <dgm:cxn modelId="{01ED16D5-DCFD-3642-A3A5-DD609196C7E4}" type="presParOf" srcId="{65C55C29-28FA-C34D-86F4-D014A664B78F}" destId="{2D410133-4CB1-A248-84C4-F163167FAAA6}" srcOrd="2" destOrd="0" presId="urn:microsoft.com/office/officeart/2005/8/layout/cycle4"/>
    <dgm:cxn modelId="{C64076C8-E836-AE47-8303-73AE7687A4D1}" type="presParOf" srcId="{2D410133-4CB1-A248-84C4-F163167FAAA6}" destId="{59CFAF9F-9DDF-0948-A224-21C77DC1918E}" srcOrd="0" destOrd="0" presId="urn:microsoft.com/office/officeart/2005/8/layout/cycle4"/>
    <dgm:cxn modelId="{DF9C4183-4F56-554F-B7B4-51D5FF1F2558}" type="presParOf" srcId="{2D410133-4CB1-A248-84C4-F163167FAAA6}" destId="{7328629D-9919-0446-8D79-D5B29E47C8F5}" srcOrd="1" destOrd="0" presId="urn:microsoft.com/office/officeart/2005/8/layout/cycle4"/>
    <dgm:cxn modelId="{1AE815A2-CC7F-2943-B8C0-A92052B95CC0}" type="presParOf" srcId="{65C55C29-28FA-C34D-86F4-D014A664B78F}" destId="{1DDC1397-B540-6D48-825C-E380E07E9F7F}" srcOrd="3" destOrd="0" presId="urn:microsoft.com/office/officeart/2005/8/layout/cycle4"/>
    <dgm:cxn modelId="{F7B874B3-3EA6-004F-B508-8403A3D9EA8D}" type="presParOf" srcId="{1DDC1397-B540-6D48-825C-E380E07E9F7F}" destId="{B2960B9F-777C-C744-AD71-20057E76A334}" srcOrd="0" destOrd="0" presId="urn:microsoft.com/office/officeart/2005/8/layout/cycle4"/>
    <dgm:cxn modelId="{0915D354-F5E4-E943-B2B2-F274DA387B06}" type="presParOf" srcId="{1DDC1397-B540-6D48-825C-E380E07E9F7F}" destId="{0D2C155A-69A5-8745-A01A-5E5971DCB85F}" srcOrd="1" destOrd="0" presId="urn:microsoft.com/office/officeart/2005/8/layout/cycle4"/>
    <dgm:cxn modelId="{8DA26438-B0DE-4944-ABD1-68240E4ABF94}" type="presParOf" srcId="{65C55C29-28FA-C34D-86F4-D014A664B78F}" destId="{DA405614-7B3B-7E43-B1F0-08004EC76B68}" srcOrd="4" destOrd="0" presId="urn:microsoft.com/office/officeart/2005/8/layout/cycle4"/>
    <dgm:cxn modelId="{9FED1F44-4015-8846-9CF0-874B78DB7AA6}" type="presParOf" srcId="{26012D9E-E6D3-BA44-9ED4-3566ECB8C7CA}" destId="{87956EEC-95BF-174D-910C-8F8AC46501F3}" srcOrd="1" destOrd="0" presId="urn:microsoft.com/office/officeart/2005/8/layout/cycle4"/>
    <dgm:cxn modelId="{9D9442B1-A891-2545-B132-EB54154A587E}" type="presParOf" srcId="{87956EEC-95BF-174D-910C-8F8AC46501F3}" destId="{9B0892BE-4989-A341-8878-CB3CDE86B7C2}" srcOrd="0" destOrd="0" presId="urn:microsoft.com/office/officeart/2005/8/layout/cycle4"/>
    <dgm:cxn modelId="{963C158E-06D4-9C44-90A3-FDE1F521BDE4}" type="presParOf" srcId="{87956EEC-95BF-174D-910C-8F8AC46501F3}" destId="{22C7B4A2-52CB-0C4F-ACE0-70D9E22E3980}" srcOrd="1" destOrd="0" presId="urn:microsoft.com/office/officeart/2005/8/layout/cycle4"/>
    <dgm:cxn modelId="{BBC7DF2F-0D45-F245-A246-9E9660300420}" type="presParOf" srcId="{87956EEC-95BF-174D-910C-8F8AC46501F3}" destId="{C8340B12-79C7-664A-82BC-F091ED6F69BD}" srcOrd="2" destOrd="0" presId="urn:microsoft.com/office/officeart/2005/8/layout/cycle4"/>
    <dgm:cxn modelId="{23D94175-6541-4544-8474-2EEA0F91C8DB}" type="presParOf" srcId="{87956EEC-95BF-174D-910C-8F8AC46501F3}" destId="{D7DE14F0-42D2-C143-8F1D-BF491E1BB55D}" srcOrd="3" destOrd="0" presId="urn:microsoft.com/office/officeart/2005/8/layout/cycle4"/>
    <dgm:cxn modelId="{BFA54838-E3A9-7B4F-B7B0-2A39C18A21ED}" type="presParOf" srcId="{87956EEC-95BF-174D-910C-8F8AC46501F3}" destId="{368C06C5-CC3C-384D-9E51-B62EF1F7C49D}" srcOrd="4" destOrd="0" presId="urn:microsoft.com/office/officeart/2005/8/layout/cycle4"/>
    <dgm:cxn modelId="{0198EFFE-04E9-5846-BDEE-2274DA8164BD}" type="presParOf" srcId="{26012D9E-E6D3-BA44-9ED4-3566ECB8C7CA}" destId="{9A0E7157-7261-AD47-81E1-42C880BA4317}" srcOrd="2" destOrd="0" presId="urn:microsoft.com/office/officeart/2005/8/layout/cycle4"/>
    <dgm:cxn modelId="{A3D4C0E7-A6A4-F247-A8CB-F1928D50E06E}" type="presParOf" srcId="{26012D9E-E6D3-BA44-9ED4-3566ECB8C7CA}" destId="{D5F715E9-311F-2F4D-A8F3-9A6EA251439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FAF9F-9DDF-0948-A224-21C77DC1918E}">
      <dsp:nvSpPr>
        <dsp:cNvPr id="0" name=""/>
        <dsp:cNvSpPr/>
      </dsp:nvSpPr>
      <dsp:spPr>
        <a:xfrm>
          <a:off x="5092106" y="4021372"/>
          <a:ext cx="2921408" cy="1892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130181"/>
              <a:satOff val="-587"/>
              <a:lumOff val="175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Trabajadores que prestan servicios determinados por la plataforma  (¿autónomos?)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Trabajadores que prestan servicios determinados por el cliente</a:t>
          </a:r>
        </a:p>
      </dsp:txBody>
      <dsp:txXfrm>
        <a:off x="6010099" y="4536045"/>
        <a:ext cx="1961846" cy="1336167"/>
      </dsp:txXfrm>
    </dsp:sp>
    <dsp:sp modelId="{B2960B9F-777C-C744-AD71-20057E76A334}">
      <dsp:nvSpPr>
        <dsp:cNvPr id="0" name=""/>
        <dsp:cNvSpPr/>
      </dsp:nvSpPr>
      <dsp:spPr>
        <a:xfrm>
          <a:off x="47303" y="4001502"/>
          <a:ext cx="2921408" cy="1892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195272"/>
              <a:satOff val="-880"/>
              <a:lumOff val="26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Profesionales que cooperan entre sí para superar sus limitaciones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Flexibilidad, autonomía y reducción del aislamiento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Formas de asociacionismo dudoso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200" kern="1200" dirty="0"/>
        </a:p>
      </dsp:txBody>
      <dsp:txXfrm>
        <a:off x="88873" y="4516174"/>
        <a:ext cx="1961846" cy="1336167"/>
      </dsp:txXfrm>
    </dsp:sp>
    <dsp:sp modelId="{430827B7-90AE-4F45-BAE4-353857B9D1D3}">
      <dsp:nvSpPr>
        <dsp:cNvPr id="0" name=""/>
        <dsp:cNvSpPr/>
      </dsp:nvSpPr>
      <dsp:spPr>
        <a:xfrm>
          <a:off x="5092106" y="0"/>
          <a:ext cx="2921408" cy="18924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65091"/>
              <a:satOff val="-293"/>
              <a:lumOff val="87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Profesional con experiencia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Cartera amplia de clientes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Colaboración continuada con las empresas-cliente</a:t>
          </a:r>
        </a:p>
      </dsp:txBody>
      <dsp:txXfrm>
        <a:off x="6010099" y="41570"/>
        <a:ext cx="1961846" cy="1336167"/>
      </dsp:txXfrm>
    </dsp:sp>
    <dsp:sp modelId="{0B3609E9-BC11-5F45-A388-30A121351EF9}">
      <dsp:nvSpPr>
        <dsp:cNvPr id="0" name=""/>
        <dsp:cNvSpPr/>
      </dsp:nvSpPr>
      <dsp:spPr>
        <a:xfrm>
          <a:off x="56827" y="86994"/>
          <a:ext cx="3458948" cy="17184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Profesionales muy cualificados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Vinculación temporal para ejecutar una prestación concreta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Integran capacidades de gestión externa en la organización del.                trabajo</a:t>
          </a:r>
        </a:p>
      </dsp:txBody>
      <dsp:txXfrm>
        <a:off x="94575" y="124742"/>
        <a:ext cx="2345767" cy="1213320"/>
      </dsp:txXfrm>
    </dsp:sp>
    <dsp:sp modelId="{9B0892BE-4989-A341-8878-CB3CDE86B7C2}">
      <dsp:nvSpPr>
        <dsp:cNvPr id="0" name=""/>
        <dsp:cNvSpPr/>
      </dsp:nvSpPr>
      <dsp:spPr>
        <a:xfrm>
          <a:off x="1415365" y="337085"/>
          <a:ext cx="2560668" cy="2560668"/>
        </a:xfrm>
        <a:prstGeom prst="pieWedg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Trabajadores a proyecto (</a:t>
          </a:r>
          <a:r>
            <a:rPr lang="es-ES" sz="1800" i="1" kern="1200" dirty="0" err="1"/>
            <a:t>Interim</a:t>
          </a:r>
          <a:r>
            <a:rPr lang="es-ES" sz="1800" i="1" kern="1200" dirty="0"/>
            <a:t> Management)</a:t>
          </a:r>
          <a:endParaRPr lang="es-ES" sz="1800" kern="1200" dirty="0"/>
        </a:p>
      </dsp:txBody>
      <dsp:txXfrm>
        <a:off x="2165367" y="1087087"/>
        <a:ext cx="1810666" cy="1810666"/>
      </dsp:txXfrm>
    </dsp:sp>
    <dsp:sp modelId="{22C7B4A2-52CB-0C4F-ACE0-70D9E22E3980}">
      <dsp:nvSpPr>
        <dsp:cNvPr id="0" name=""/>
        <dsp:cNvSpPr/>
      </dsp:nvSpPr>
      <dsp:spPr>
        <a:xfrm rot="5400000">
          <a:off x="4094309" y="337085"/>
          <a:ext cx="2560668" cy="2560668"/>
        </a:xfrm>
        <a:prstGeom prst="pieWedge">
          <a:avLst/>
        </a:prstGeom>
        <a:solidFill>
          <a:schemeClr val="accent1">
            <a:shade val="80000"/>
            <a:hueOff val="65091"/>
            <a:satOff val="-293"/>
            <a:lumOff val="877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Autónomos sin asalariados (</a:t>
          </a:r>
          <a:r>
            <a:rPr lang="es-ES" sz="1800" i="1" kern="1200" dirty="0"/>
            <a:t>Portfolio </a:t>
          </a:r>
          <a:r>
            <a:rPr lang="es-ES" sz="1800" i="1" kern="1200" dirty="0" err="1"/>
            <a:t>worker</a:t>
          </a:r>
          <a:r>
            <a:rPr lang="es-ES" sz="1800" i="1" kern="1200" dirty="0"/>
            <a:t>)</a:t>
          </a:r>
          <a:endParaRPr lang="es-ES" sz="1800" kern="1200" dirty="0"/>
        </a:p>
      </dsp:txBody>
      <dsp:txXfrm rot="-5400000">
        <a:off x="4094309" y="1087087"/>
        <a:ext cx="1810666" cy="1810666"/>
      </dsp:txXfrm>
    </dsp:sp>
    <dsp:sp modelId="{C8340B12-79C7-664A-82BC-F091ED6F69BD}">
      <dsp:nvSpPr>
        <dsp:cNvPr id="0" name=""/>
        <dsp:cNvSpPr/>
      </dsp:nvSpPr>
      <dsp:spPr>
        <a:xfrm rot="10800000">
          <a:off x="4094309" y="2967965"/>
          <a:ext cx="2560668" cy="2560668"/>
        </a:xfrm>
        <a:prstGeom prst="pieWedge">
          <a:avLst/>
        </a:prstGeom>
        <a:solidFill>
          <a:schemeClr val="accent1">
            <a:shade val="80000"/>
            <a:hueOff val="130181"/>
            <a:satOff val="-587"/>
            <a:lumOff val="1755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Trabajadores </a:t>
          </a:r>
          <a:r>
            <a:rPr lang="es-ES" sz="1600" kern="1200" dirty="0"/>
            <a:t>de</a:t>
          </a:r>
          <a:r>
            <a:rPr lang="es-ES" sz="1800" kern="1200" dirty="0"/>
            <a:t> plataformas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(</a:t>
          </a:r>
          <a:r>
            <a:rPr lang="es-ES" sz="1800" i="1" kern="1200" dirty="0"/>
            <a:t>Platform </a:t>
          </a:r>
          <a:r>
            <a:rPr lang="es-ES" sz="1800" i="1" kern="1200" dirty="0" err="1"/>
            <a:t>workers</a:t>
          </a:r>
          <a:r>
            <a:rPr lang="es-ES" sz="1800" i="1" kern="1200" dirty="0"/>
            <a:t>, crowd </a:t>
          </a:r>
          <a:r>
            <a:rPr lang="es-ES" sz="1800" i="1" kern="1200" dirty="0" err="1"/>
            <a:t>employment</a:t>
          </a:r>
          <a:r>
            <a:rPr lang="es-ES" sz="1800" i="1" kern="1200" dirty="0"/>
            <a:t>)</a:t>
          </a:r>
          <a:endParaRPr lang="es-ES" sz="1800" kern="1200" dirty="0"/>
        </a:p>
      </dsp:txBody>
      <dsp:txXfrm rot="10800000">
        <a:off x="4094309" y="2967965"/>
        <a:ext cx="1810666" cy="1810666"/>
      </dsp:txXfrm>
    </dsp:sp>
    <dsp:sp modelId="{D7DE14F0-42D2-C143-8F1D-BF491E1BB55D}">
      <dsp:nvSpPr>
        <dsp:cNvPr id="0" name=""/>
        <dsp:cNvSpPr/>
      </dsp:nvSpPr>
      <dsp:spPr>
        <a:xfrm rot="16200000">
          <a:off x="1415365" y="3016029"/>
          <a:ext cx="2560668" cy="2560668"/>
        </a:xfrm>
        <a:prstGeom prst="pieWedge">
          <a:avLst/>
        </a:prstGeom>
        <a:solidFill>
          <a:schemeClr val="accent1">
            <a:shade val="80000"/>
            <a:hueOff val="195272"/>
            <a:satOff val="-880"/>
            <a:lumOff val="2633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Trabajo autónomo colaborativo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(</a:t>
          </a:r>
          <a:r>
            <a:rPr lang="es-ES" sz="1600" i="1" kern="1200" dirty="0" err="1"/>
            <a:t>Collaborative</a:t>
          </a:r>
          <a:r>
            <a:rPr lang="es-ES" sz="1600" i="1" kern="1200" dirty="0"/>
            <a:t> </a:t>
          </a:r>
          <a:r>
            <a:rPr lang="es-ES" sz="1600" i="1" kern="1200" dirty="0" err="1"/>
            <a:t>employment</a:t>
          </a:r>
          <a:r>
            <a:rPr lang="es-ES" sz="1600" kern="1200" dirty="0"/>
            <a:t>)</a:t>
          </a:r>
        </a:p>
      </dsp:txBody>
      <dsp:txXfrm rot="5400000">
        <a:off x="2165367" y="3016029"/>
        <a:ext cx="1810666" cy="1810666"/>
      </dsp:txXfrm>
    </dsp:sp>
    <dsp:sp modelId="{9A0E7157-7261-AD47-81E1-42C880BA4317}">
      <dsp:nvSpPr>
        <dsp:cNvPr id="0" name=""/>
        <dsp:cNvSpPr/>
      </dsp:nvSpPr>
      <dsp:spPr>
        <a:xfrm>
          <a:off x="3688692" y="2479273"/>
          <a:ext cx="692957" cy="659546"/>
        </a:xfrm>
        <a:prstGeom prst="circular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F715E9-311F-2F4D-A8F3-9A6EA2514398}">
      <dsp:nvSpPr>
        <dsp:cNvPr id="0" name=""/>
        <dsp:cNvSpPr/>
      </dsp:nvSpPr>
      <dsp:spPr>
        <a:xfrm rot="10800000">
          <a:off x="3710428" y="2795489"/>
          <a:ext cx="649485" cy="618492"/>
        </a:xfrm>
        <a:prstGeom prst="circular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nailsdesigns.blogspot.com/2012/05/manicura-de-puzzle-puzzle-manicure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s/illustrations/signo-de-interrogaci%C3%B3n-pregunta-1019820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fernadezgarcia16@uroc.edu" TargetMode="External"/><Relationship Id="rId2" Type="http://schemas.openxmlformats.org/officeDocument/2006/relationships/hyperlink" Target="mailto:esther.guerrero@urv.ca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97AA56-909C-9442-84CD-D4D9FCA88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4583" y="1298448"/>
            <a:ext cx="7500465" cy="3255264"/>
          </a:xfrm>
        </p:spPr>
        <p:txBody>
          <a:bodyPr>
            <a:normAutofit/>
          </a:bodyPr>
          <a:lstStyle/>
          <a:p>
            <a:r>
              <a:rPr lang="es-ES" sz="4400" dirty="0"/>
              <a:t>El impacto en el Derecho Laboral de las nuevas formas de trabajo autónomo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A974C1-507E-7146-98B7-F6FBE47B1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988298"/>
            <a:ext cx="7315200" cy="9144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s-ES" sz="1600" dirty="0"/>
              <a:t>Esther Guerrero Vizuete (URV)</a:t>
            </a:r>
          </a:p>
          <a:p>
            <a:pPr algn="r"/>
            <a:r>
              <a:rPr lang="es-ES" sz="1600" dirty="0"/>
              <a:t>Antonio Fernández García (UOC)</a:t>
            </a:r>
          </a:p>
          <a:p>
            <a:pPr algn="r"/>
            <a:r>
              <a:rPr lang="es-ES" sz="1600" dirty="0"/>
              <a:t>Proyecto de Investigación “Nuevas tecnologías, cambios organizativos y trabajo: una visión multidisciplinar” (RTI 2018-097947-B-I00) </a:t>
            </a:r>
          </a:p>
          <a:p>
            <a:pPr algn="r"/>
            <a:endParaRPr lang="es-ES" sz="1600" dirty="0"/>
          </a:p>
          <a:p>
            <a:pPr algn="r"/>
            <a:endParaRPr lang="es-ES" sz="1600" dirty="0"/>
          </a:p>
          <a:p>
            <a:endParaRPr lang="es-ES" dirty="0"/>
          </a:p>
          <a:p>
            <a:pPr algn="r"/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9C515DD-1224-BE4E-BF8E-80068C91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207580" y="2804984"/>
            <a:ext cx="2984420" cy="186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189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6C7A97A-A7DE-4DFB-8542-1E4BF24C7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111DB0-3D73-4D20-9D57-CEF5A0D86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C52AEB3-6A5B-B946-840A-D8B3073E4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478" y="1298448"/>
            <a:ext cx="4168074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spc="-100" dirty="0"/>
              <a:t>I. </a:t>
            </a:r>
            <a:r>
              <a:rPr lang="en-US" sz="2400" spc="-100" dirty="0" err="1"/>
              <a:t>Planteamiento</a:t>
            </a:r>
            <a:r>
              <a:rPr lang="en-US" sz="2400" spc="-100" dirty="0"/>
              <a:t> del </a:t>
            </a:r>
            <a:r>
              <a:rPr lang="en-US" sz="2400" spc="-100" dirty="0" err="1"/>
              <a:t>trabajo</a:t>
            </a:r>
            <a:r>
              <a:rPr lang="en-US" sz="2400" spc="-100" dirty="0"/>
              <a:t>:</a:t>
            </a:r>
            <a:br>
              <a:rPr lang="en-US" sz="2400" spc="-100" dirty="0"/>
            </a:br>
            <a:br>
              <a:rPr lang="en-US" sz="2400" spc="-100" dirty="0"/>
            </a:br>
            <a:r>
              <a:rPr lang="en-US" sz="2400" spc="-100" dirty="0"/>
              <a:t>-</a:t>
            </a:r>
            <a:r>
              <a:rPr lang="en-US" sz="2400" spc="-100" dirty="0" err="1"/>
              <a:t>análisis</a:t>
            </a:r>
            <a:r>
              <a:rPr lang="en-US" sz="2400" spc="-100" dirty="0"/>
              <a:t> de las </a:t>
            </a:r>
            <a:r>
              <a:rPr lang="en-US" sz="2400" spc="-100" dirty="0" err="1"/>
              <a:t>formas</a:t>
            </a:r>
            <a:r>
              <a:rPr lang="en-US" sz="2400" spc="-100" dirty="0"/>
              <a:t> </a:t>
            </a:r>
            <a:r>
              <a:rPr lang="en-US" sz="2400" spc="-100" dirty="0" err="1"/>
              <a:t>emergentes</a:t>
            </a:r>
            <a:r>
              <a:rPr lang="en-US" sz="2400" spc="-100" dirty="0"/>
              <a:t> de </a:t>
            </a:r>
            <a:r>
              <a:rPr lang="en-US" sz="2400" spc="-100" dirty="0" err="1"/>
              <a:t>trabajo</a:t>
            </a:r>
            <a:r>
              <a:rPr lang="en-US" sz="2400" spc="-100" dirty="0"/>
              <a:t> </a:t>
            </a:r>
            <a:r>
              <a:rPr lang="en-US" sz="2400" spc="-100" dirty="0" err="1"/>
              <a:t>autónomo</a:t>
            </a:r>
            <a:r>
              <a:rPr lang="en-US" sz="2400" spc="-100" dirty="0"/>
              <a:t> :</a:t>
            </a:r>
            <a:r>
              <a:rPr lang="en-US" sz="2400" spc="-100" dirty="0" err="1"/>
              <a:t>rasgos</a:t>
            </a:r>
            <a:r>
              <a:rPr lang="en-US" sz="2400" spc="-100" dirty="0"/>
              <a:t> </a:t>
            </a:r>
            <a:r>
              <a:rPr lang="en-US" sz="2400" spc="-100" dirty="0" err="1"/>
              <a:t>generales</a:t>
            </a:r>
            <a:br>
              <a:rPr lang="en-US" sz="2400" spc="-100" dirty="0"/>
            </a:br>
            <a:br>
              <a:rPr lang="en-US" sz="2400" spc="-100" dirty="0"/>
            </a:br>
            <a:r>
              <a:rPr lang="en-US" sz="2400" spc="-100" dirty="0"/>
              <a:t>- la </a:t>
            </a:r>
            <a:r>
              <a:rPr lang="en-US" sz="2400" spc="-100" dirty="0" err="1"/>
              <a:t>problemática</a:t>
            </a:r>
            <a:r>
              <a:rPr lang="en-US" sz="2400" spc="-100" dirty="0"/>
              <a:t> de </a:t>
            </a:r>
            <a:r>
              <a:rPr lang="en-US" sz="2400" spc="-100" dirty="0" err="1"/>
              <a:t>su</a:t>
            </a:r>
            <a:r>
              <a:rPr lang="en-US" sz="2400" spc="-100" dirty="0"/>
              <a:t> </a:t>
            </a:r>
            <a:r>
              <a:rPr lang="en-US" sz="2400" spc="-100" dirty="0" err="1"/>
              <a:t>integración</a:t>
            </a:r>
            <a:r>
              <a:rPr lang="en-US" sz="2400" spc="-100" dirty="0"/>
              <a:t> </a:t>
            </a:r>
            <a:r>
              <a:rPr lang="en-US" sz="2400" spc="-100" dirty="0" err="1"/>
              <a:t>en</a:t>
            </a:r>
            <a:r>
              <a:rPr lang="en-US" sz="2400" spc="-100" dirty="0"/>
              <a:t> el </a:t>
            </a:r>
            <a:r>
              <a:rPr lang="en-US" sz="2400" spc="-100" dirty="0" err="1"/>
              <a:t>esquema</a:t>
            </a:r>
            <a:r>
              <a:rPr lang="en-US" sz="2400" spc="-100" dirty="0"/>
              <a:t> </a:t>
            </a:r>
            <a:r>
              <a:rPr lang="en-US" sz="2400" spc="-100" dirty="0" err="1"/>
              <a:t>normativo</a:t>
            </a:r>
            <a:r>
              <a:rPr lang="en-US" sz="2400" spc="-100" dirty="0"/>
              <a:t> </a:t>
            </a:r>
            <a:r>
              <a:rPr lang="en-US" sz="2400" spc="-100" dirty="0" err="1"/>
              <a:t>español</a:t>
            </a:r>
            <a:r>
              <a:rPr lang="en-US" sz="2400" spc="-100" dirty="0"/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7ADCA0-A066-4B16-8E1F-3C2483947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8FF03F5-D198-4D48-BBF7-071319A704F0}"/>
              </a:ext>
            </a:extLst>
          </p:cNvPr>
          <p:cNvSpPr txBox="1"/>
          <p:nvPr/>
        </p:nvSpPr>
        <p:spPr>
          <a:xfrm>
            <a:off x="5536378" y="3240024"/>
            <a:ext cx="5436422" cy="509976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r>
              <a:rPr lang="es-ES" sz="1300" dirty="0">
                <a:solidFill>
                  <a:srgbClr val="FFFFFF"/>
                </a:solidFill>
              </a:rPr>
              <a:t>Crecimiento del trabajo autónomo en el mundo.                                * Previsiones </a:t>
            </a:r>
          </a:p>
          <a:p>
            <a:pPr algn="r">
              <a:spcAft>
                <a:spcPts val="600"/>
              </a:spcAft>
            </a:pPr>
            <a:r>
              <a:rPr lang="es-ES" sz="1300" dirty="0">
                <a:solidFill>
                  <a:srgbClr val="FFFFFF"/>
                </a:solidFill>
              </a:rPr>
              <a:t> Fuente: </a:t>
            </a:r>
            <a:r>
              <a:rPr lang="es-ES" sz="1300" dirty="0" err="1">
                <a:solidFill>
                  <a:srgbClr val="FFFFFF"/>
                </a:solidFill>
              </a:rPr>
              <a:t>Statista</a:t>
            </a:r>
            <a:r>
              <a:rPr lang="es-ES" sz="1300" dirty="0">
                <a:solidFill>
                  <a:srgbClr val="FFFFFF"/>
                </a:solidFill>
              </a:rPr>
              <a:t> 2021 </a:t>
            </a:r>
          </a:p>
        </p:txBody>
      </p:sp>
      <p:pic>
        <p:nvPicPr>
          <p:cNvPr id="14" name="Imagen 13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0142C144-7A64-DA4C-B499-298852400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6378" y="725193"/>
            <a:ext cx="4026790" cy="2478025"/>
          </a:xfrm>
          <a:prstGeom prst="rect">
            <a:avLst/>
          </a:prstGeom>
        </p:spPr>
      </p:pic>
      <p:pic>
        <p:nvPicPr>
          <p:cNvPr id="4" name="Imagen 3" descr="Gráfico, Gráfico de líneas&#10;&#10;Descripción generada automáticamente">
            <a:extLst>
              <a:ext uri="{FF2B5EF4-FFF2-40B4-BE49-F238E27FC236}">
                <a16:creationId xmlns:a16="http://schemas.microsoft.com/office/drawing/2014/main" id="{8075E31F-7555-FC4F-8A52-7EC7FAD63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6377" y="3928411"/>
            <a:ext cx="4642227" cy="236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18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044807-B9D5-7045-8869-A1B63CED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II. Formas emergentes de trabajo autónomo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A727059A-AC66-094F-B4A8-A8142AA28D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015710"/>
              </p:ext>
            </p:extLst>
          </p:nvPr>
        </p:nvGraphicFramePr>
        <p:xfrm>
          <a:off x="3868737" y="695739"/>
          <a:ext cx="8070343" cy="5913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725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F4E143-9A36-E942-A49F-0DB4C9FB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966" y="1123837"/>
            <a:ext cx="3101008" cy="4601183"/>
          </a:xfrm>
        </p:spPr>
        <p:txBody>
          <a:bodyPr>
            <a:normAutofit/>
          </a:bodyPr>
          <a:lstStyle/>
          <a:p>
            <a:r>
              <a:rPr lang="es-ES" sz="2400" dirty="0"/>
              <a:t>III. Integración de las  formas emergentes de trabajo autónomo en el ordenamiento jurídico español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C96C9AD-D806-D64A-9772-C83D0262F0DA}"/>
              </a:ext>
            </a:extLst>
          </p:cNvPr>
          <p:cNvSpPr txBox="1"/>
          <p:nvPr/>
        </p:nvSpPr>
        <p:spPr>
          <a:xfrm>
            <a:off x="5997146" y="2532390"/>
            <a:ext cx="54781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¿Pueden desarrollarse estas formas de trabajo autónomo con el régimen jurídico existente?</a:t>
            </a:r>
          </a:p>
        </p:txBody>
      </p:sp>
      <p:pic>
        <p:nvPicPr>
          <p:cNvPr id="7" name="Imagen 6" descr="Icono&#10;&#10;Descripción generada automáticamente con confianza media">
            <a:extLst>
              <a:ext uri="{FF2B5EF4-FFF2-40B4-BE49-F238E27FC236}">
                <a16:creationId xmlns:a16="http://schemas.microsoft.com/office/drawing/2014/main" id="{27EBEE1C-44BB-4E44-BA37-442512459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42252" y="1836524"/>
            <a:ext cx="2653748" cy="214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50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D84BB-3C7A-7E4A-81DB-D01EA83C8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Identificación de aspectos problemáticos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69F8625-7A01-E44C-B1F9-57D67CEDF720}"/>
              </a:ext>
            </a:extLst>
          </p:cNvPr>
          <p:cNvSpPr txBox="1"/>
          <p:nvPr/>
        </p:nvSpPr>
        <p:spPr>
          <a:xfrm>
            <a:off x="5002306" y="1579258"/>
            <a:ext cx="602428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Habitualidad como requisito para ser calificado como trabajador autónomo</a:t>
            </a:r>
          </a:p>
        </p:txBody>
      </p:sp>
      <p:pic>
        <p:nvPicPr>
          <p:cNvPr id="5" name="Gráfico 4" descr="Insignia 1 con relleno sólido">
            <a:extLst>
              <a:ext uri="{FF2B5EF4-FFF2-40B4-BE49-F238E27FC236}">
                <a16:creationId xmlns:a16="http://schemas.microsoft.com/office/drawing/2014/main" id="{0DD16A7A-9CC8-AE4E-A11A-DB1F1D222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8917" y="1707885"/>
            <a:ext cx="663389" cy="663390"/>
          </a:xfrm>
          <a:prstGeom prst="rect">
            <a:avLst/>
          </a:prstGeom>
        </p:spPr>
      </p:pic>
      <p:pic>
        <p:nvPicPr>
          <p:cNvPr id="7" name="Gráfico 6" descr="Insignia con relleno sólido">
            <a:extLst>
              <a:ext uri="{FF2B5EF4-FFF2-40B4-BE49-F238E27FC236}">
                <a16:creationId xmlns:a16="http://schemas.microsoft.com/office/drawing/2014/main" id="{B95C8B22-B9DF-2E4C-8E8E-AD6B267C37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38915" y="2965864"/>
            <a:ext cx="663390" cy="66339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59D8351-0BC6-D841-A570-F7D375631154}"/>
              </a:ext>
            </a:extLst>
          </p:cNvPr>
          <p:cNvSpPr txBox="1"/>
          <p:nvPr/>
        </p:nvSpPr>
        <p:spPr>
          <a:xfrm>
            <a:off x="5127812" y="4190708"/>
            <a:ext cx="588084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Déficit de representación colectiva de sus intereses profesionales</a:t>
            </a:r>
          </a:p>
        </p:txBody>
      </p:sp>
      <p:pic>
        <p:nvPicPr>
          <p:cNvPr id="10" name="Gráfico 9" descr="Insignia 3 con relleno sólido">
            <a:extLst>
              <a:ext uri="{FF2B5EF4-FFF2-40B4-BE49-F238E27FC236}">
                <a16:creationId xmlns:a16="http://schemas.microsoft.com/office/drawing/2014/main" id="{EF2BD98E-1321-2D41-8B9D-029F061BF8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38913" y="4223843"/>
            <a:ext cx="663391" cy="663391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1FC23FE7-5272-974D-975E-72D2DA39C99B}"/>
              </a:ext>
            </a:extLst>
          </p:cNvPr>
          <p:cNvSpPr txBox="1"/>
          <p:nvPr/>
        </p:nvSpPr>
        <p:spPr>
          <a:xfrm>
            <a:off x="5127812" y="2925126"/>
            <a:ext cx="5898777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Predominio de la autonomía individual </a:t>
            </a:r>
            <a:r>
              <a:rPr lang="es-ES" sz="2400" i="1" dirty="0"/>
              <a:t>versus </a:t>
            </a:r>
            <a:r>
              <a:rPr lang="es-ES" sz="2400" dirty="0"/>
              <a:t>autonomía colectiva</a:t>
            </a:r>
          </a:p>
        </p:txBody>
      </p:sp>
      <p:pic>
        <p:nvPicPr>
          <p:cNvPr id="13" name="Gráfico 12" descr="Insignia 4 con relleno sólido">
            <a:extLst>
              <a:ext uri="{FF2B5EF4-FFF2-40B4-BE49-F238E27FC236}">
                <a16:creationId xmlns:a16="http://schemas.microsoft.com/office/drawing/2014/main" id="{81C5408B-756E-4646-88D1-57FBE5FBC6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38914" y="5456292"/>
            <a:ext cx="663391" cy="663391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77D9D6BF-7F7D-6B4E-9485-B955CD40A76D}"/>
              </a:ext>
            </a:extLst>
          </p:cNvPr>
          <p:cNvSpPr txBox="1"/>
          <p:nvPr/>
        </p:nvSpPr>
        <p:spPr>
          <a:xfrm>
            <a:off x="5145741" y="5611905"/>
            <a:ext cx="588084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Protección social y contribución al sistema</a:t>
            </a:r>
          </a:p>
        </p:txBody>
      </p:sp>
    </p:spTree>
    <p:extLst>
      <p:ext uri="{BB962C8B-B14F-4D97-AF65-F5344CB8AC3E}">
        <p14:creationId xmlns:p14="http://schemas.microsoft.com/office/powerpoint/2010/main" val="55507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>
            <a:extLst>
              <a:ext uri="{FF2B5EF4-FFF2-40B4-BE49-F238E27FC236}">
                <a16:creationId xmlns:a16="http://schemas.microsoft.com/office/drawing/2014/main" id="{8D0BADDA-C8E3-AC40-81DE-3EF68C0A2BE5}"/>
              </a:ext>
            </a:extLst>
          </p:cNvPr>
          <p:cNvSpPr/>
          <p:nvPr/>
        </p:nvSpPr>
        <p:spPr>
          <a:xfrm>
            <a:off x="3410465" y="1192426"/>
            <a:ext cx="4411362" cy="34907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/>
              <a:t>¡Muchas gracias por su atención!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CB116F5-9C6E-344C-B87B-D586C1C13558}"/>
              </a:ext>
            </a:extLst>
          </p:cNvPr>
          <p:cNvSpPr txBox="1"/>
          <p:nvPr/>
        </p:nvSpPr>
        <p:spPr>
          <a:xfrm>
            <a:off x="7043351" y="5486400"/>
            <a:ext cx="4806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esther.guerrero@urv.cat</a:t>
            </a:r>
            <a:endParaRPr lang="es-ES" dirty="0">
              <a:solidFill>
                <a:srgbClr val="0070C0"/>
              </a:solidFill>
            </a:endParaRPr>
          </a:p>
          <a:p>
            <a:pPr algn="r"/>
            <a:r>
              <a:rPr lang="es-ES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afernadezgarcia16@uroc.edu</a:t>
            </a:r>
            <a:endParaRPr lang="es-ES" dirty="0">
              <a:solidFill>
                <a:srgbClr val="0070C0"/>
              </a:solidFill>
            </a:endParaRPr>
          </a:p>
          <a:p>
            <a:pPr algn="r"/>
            <a:endParaRPr lang="es-ES" dirty="0">
              <a:solidFill>
                <a:srgbClr val="0070C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57903540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Marco</Template>
  <TotalTime>512</TotalTime>
  <Words>286</Words>
  <Application>Microsoft Macintosh PowerPoint</Application>
  <PresentationFormat>Panorámica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Marco</vt:lpstr>
      <vt:lpstr>El impacto en el Derecho Laboral de las nuevas formas de trabajo autónomo</vt:lpstr>
      <vt:lpstr>I. Planteamiento del trabajo:  -análisis de las formas emergentes de trabajo autónomo :rasgos generales  - la problemática de su integración en el esquema normativo español </vt:lpstr>
      <vt:lpstr>II. Formas emergentes de trabajo autónomo</vt:lpstr>
      <vt:lpstr>III. Integración de las  formas emergentes de trabajo autónomo en el ordenamiento jurídico español</vt:lpstr>
      <vt:lpstr>Identificación de aspectos problemáticos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Esther Guerrero Vizuete</dc:creator>
  <cp:lastModifiedBy>Maria Esther Guerrero Vizuete</cp:lastModifiedBy>
  <cp:revision>10</cp:revision>
  <dcterms:created xsi:type="dcterms:W3CDTF">2021-11-11T09:47:13Z</dcterms:created>
  <dcterms:modified xsi:type="dcterms:W3CDTF">2021-11-12T10:12:39Z</dcterms:modified>
</cp:coreProperties>
</file>