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16"/>
  </p:notesMasterIdLst>
  <p:sldIdLst>
    <p:sldId id="304" r:id="rId3"/>
    <p:sldId id="256" r:id="rId4"/>
    <p:sldId id="305" r:id="rId5"/>
    <p:sldId id="306" r:id="rId6"/>
    <p:sldId id="307" r:id="rId7"/>
    <p:sldId id="309" r:id="rId8"/>
    <p:sldId id="310" r:id="rId9"/>
    <p:sldId id="311" r:id="rId10"/>
    <p:sldId id="312" r:id="rId11"/>
    <p:sldId id="313" r:id="rId12"/>
    <p:sldId id="315" r:id="rId13"/>
    <p:sldId id="317" r:id="rId14"/>
    <p:sldId id="31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3" autoAdjust="0"/>
    <p:restoredTop sz="89161" autoAdjust="0"/>
  </p:normalViewPr>
  <p:slideViewPr>
    <p:cSldViewPr snapToGrid="0">
      <p:cViewPr varScale="1">
        <p:scale>
          <a:sx n="71" d="100"/>
          <a:sy n="71" d="100"/>
        </p:scale>
        <p:origin x="175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7D03B-1B33-4668-B95A-171DFE15581C}" type="doc">
      <dgm:prSet loTypeId="urn:microsoft.com/office/officeart/2005/8/layout/radial4" loCatId="relationship" qsTypeId="urn:microsoft.com/office/officeart/2005/8/quickstyle/simple4" qsCatId="simple" csTypeId="urn:microsoft.com/office/officeart/2005/8/colors/accent4_2" csCatId="accent4" phldr="1"/>
      <dgm:spPr/>
      <dgm:t>
        <a:bodyPr/>
        <a:lstStyle/>
        <a:p>
          <a:endParaRPr lang="ro-RO"/>
        </a:p>
      </dgm:t>
    </dgm:pt>
    <dgm:pt modelId="{3005F0B6-3B92-4A20-9CE7-16ABC3B02A1B}">
      <dgm:prSet phldrT="[Text]" custT="1"/>
      <dgm:spPr/>
      <dgm:t>
        <a:bodyPr/>
        <a:lstStyle/>
        <a:p>
          <a:r>
            <a:rPr lang="en-GB" sz="2000" kern="1200" dirty="0">
              <a:solidFill>
                <a:schemeClr val="tx1"/>
              </a:solidFill>
              <a:effectLst/>
              <a:latin typeface="+mn-lt"/>
              <a:ea typeface="Cambria" panose="02040503050406030204" pitchFamily="18" charset="0"/>
              <a:cs typeface="Cambria" panose="02040503050406030204" pitchFamily="18" charset="0"/>
            </a:rPr>
            <a:t>Labour market participation in EU countries including Romania </a:t>
          </a:r>
          <a:endParaRPr lang="ro-RO" sz="2000" kern="1200" dirty="0">
            <a:solidFill>
              <a:schemeClr val="tx1"/>
            </a:solidFill>
            <a:effectLst/>
            <a:latin typeface="+mn-lt"/>
            <a:ea typeface="Cambria" panose="02040503050406030204" pitchFamily="18" charset="0"/>
            <a:cs typeface="Cambria" panose="02040503050406030204" pitchFamily="18" charset="0"/>
          </a:endParaRPr>
        </a:p>
      </dgm:t>
    </dgm:pt>
    <dgm:pt modelId="{F61BDA1A-B6E4-46BD-9F72-9CA1354D284D}" type="parTrans" cxnId="{24EA8A41-4458-41C3-ACBB-78F662CB8378}">
      <dgm:prSet/>
      <dgm:spPr/>
      <dgm:t>
        <a:bodyPr/>
        <a:lstStyle/>
        <a:p>
          <a:endParaRPr lang="ro-RO"/>
        </a:p>
      </dgm:t>
    </dgm:pt>
    <dgm:pt modelId="{E1F908C7-B153-449E-AE28-1ADB4D4870B0}" type="sibTrans" cxnId="{24EA8A41-4458-41C3-ACBB-78F662CB8378}">
      <dgm:prSet/>
      <dgm:spPr/>
      <dgm:t>
        <a:bodyPr/>
        <a:lstStyle/>
        <a:p>
          <a:endParaRPr lang="ro-RO"/>
        </a:p>
      </dgm:t>
    </dgm:pt>
    <dgm:pt modelId="{C10F1A91-5D33-46EF-949F-32B793BD7909}">
      <dgm:prSet phldrT="[Text]" custT="1"/>
      <dgm:spPr>
        <a:solidFill>
          <a:schemeClr val="accent5"/>
        </a:solidFill>
      </dgm:spPr>
      <dgm:t>
        <a:bodyPr/>
        <a:lstStyle/>
        <a:p>
          <a:r>
            <a:rPr lang="en-GB" sz="2200" dirty="0">
              <a:effectLst/>
              <a:latin typeface="+mn-lt"/>
              <a:ea typeface="Cambria" panose="02040503050406030204" pitchFamily="18" charset="0"/>
              <a:cs typeface="Cambria" panose="02040503050406030204" pitchFamily="18" charset="0"/>
            </a:rPr>
            <a:t>Increasing chronic morbidity </a:t>
          </a:r>
          <a:endParaRPr lang="ro-RO" sz="2200" dirty="0">
            <a:latin typeface="+mn-lt"/>
          </a:endParaRPr>
        </a:p>
      </dgm:t>
    </dgm:pt>
    <dgm:pt modelId="{FA82FFDF-53E9-4395-9DA7-00762ADACC97}" type="parTrans" cxnId="{4BA102C6-3829-4397-B0C8-A8D1547DC7C2}">
      <dgm:prSet/>
      <dgm:spPr>
        <a:solidFill>
          <a:schemeClr val="accent5">
            <a:lumMod val="75000"/>
          </a:schemeClr>
        </a:solidFill>
      </dgm:spPr>
      <dgm:t>
        <a:bodyPr/>
        <a:lstStyle/>
        <a:p>
          <a:endParaRPr lang="ro-RO"/>
        </a:p>
      </dgm:t>
    </dgm:pt>
    <dgm:pt modelId="{C13280DA-BEF1-4FF5-8F8D-0F7405CFCF9C}" type="sibTrans" cxnId="{4BA102C6-3829-4397-B0C8-A8D1547DC7C2}">
      <dgm:prSet/>
      <dgm:spPr/>
      <dgm:t>
        <a:bodyPr/>
        <a:lstStyle/>
        <a:p>
          <a:endParaRPr lang="ro-RO"/>
        </a:p>
      </dgm:t>
    </dgm:pt>
    <dgm:pt modelId="{12B1198E-F436-46A1-A865-AF6B66AD8762}">
      <dgm:prSet phldrT="[Text]" custT="1"/>
      <dgm:spPr>
        <a:solidFill>
          <a:schemeClr val="accent5"/>
        </a:solidFill>
      </dgm:spPr>
      <dgm:t>
        <a:bodyPr/>
        <a:lstStyle/>
        <a:p>
          <a:r>
            <a:rPr lang="en-GB" sz="2000" dirty="0">
              <a:effectLst/>
              <a:latin typeface="+mn-lt"/>
              <a:ea typeface="Cambria" panose="02040503050406030204" pitchFamily="18" charset="0"/>
              <a:cs typeface="Cambria" panose="02040503050406030204" pitchFamily="18" charset="0"/>
            </a:rPr>
            <a:t>Increasing mean age of the population </a:t>
          </a:r>
          <a:endParaRPr lang="ro-RO" sz="2000" dirty="0">
            <a:latin typeface="+mn-lt"/>
          </a:endParaRPr>
        </a:p>
      </dgm:t>
    </dgm:pt>
    <dgm:pt modelId="{70632F94-3E4B-4001-AE0A-199B5C4CE937}" type="parTrans" cxnId="{A53D52DE-C7F4-4B7F-A151-78D283DE1F00}">
      <dgm:prSet/>
      <dgm:spPr>
        <a:solidFill>
          <a:schemeClr val="accent5">
            <a:lumMod val="75000"/>
          </a:schemeClr>
        </a:solidFill>
      </dgm:spPr>
      <dgm:t>
        <a:bodyPr/>
        <a:lstStyle/>
        <a:p>
          <a:endParaRPr lang="ro-RO"/>
        </a:p>
      </dgm:t>
    </dgm:pt>
    <dgm:pt modelId="{5BFA836D-3296-446E-B7B1-686C37B309C9}" type="sibTrans" cxnId="{A53D52DE-C7F4-4B7F-A151-78D283DE1F00}">
      <dgm:prSet/>
      <dgm:spPr/>
      <dgm:t>
        <a:bodyPr/>
        <a:lstStyle/>
        <a:p>
          <a:endParaRPr lang="ro-RO"/>
        </a:p>
      </dgm:t>
    </dgm:pt>
    <dgm:pt modelId="{FCF72ED4-B865-4C6A-83FC-6D4D886CA493}" type="pres">
      <dgm:prSet presAssocID="{D6C7D03B-1B33-4668-B95A-171DFE15581C}" presName="cycle" presStyleCnt="0">
        <dgm:presLayoutVars>
          <dgm:chMax val="1"/>
          <dgm:dir/>
          <dgm:animLvl val="ctr"/>
          <dgm:resizeHandles val="exact"/>
        </dgm:presLayoutVars>
      </dgm:prSet>
      <dgm:spPr/>
    </dgm:pt>
    <dgm:pt modelId="{9CADCD7F-C913-414D-A9F9-920D5E84C29B}" type="pres">
      <dgm:prSet presAssocID="{3005F0B6-3B92-4A20-9CE7-16ABC3B02A1B}" presName="centerShape" presStyleLbl="node0" presStyleIdx="0" presStyleCnt="1" custScaleX="134635" custScaleY="129435"/>
      <dgm:spPr/>
    </dgm:pt>
    <dgm:pt modelId="{C2BE15D8-81BB-4137-85ED-5BCD2C8BFFE0}" type="pres">
      <dgm:prSet presAssocID="{FA82FFDF-53E9-4395-9DA7-00762ADACC97}" presName="parTrans" presStyleLbl="bgSibTrans2D1" presStyleIdx="0" presStyleCnt="2" custScaleX="70089" custScaleY="91496" custLinFactY="57558" custLinFactNeighborX="-5583" custLinFactNeighborY="100000"/>
      <dgm:spPr/>
    </dgm:pt>
    <dgm:pt modelId="{1ACAF06D-CE6A-4506-BD1E-BEC7BB84276E}" type="pres">
      <dgm:prSet presAssocID="{C10F1A91-5D33-46EF-949F-32B793BD7909}" presName="node" presStyleLbl="node1" presStyleIdx="0" presStyleCnt="2" custScaleX="118205">
        <dgm:presLayoutVars>
          <dgm:bulletEnabled val="1"/>
        </dgm:presLayoutVars>
      </dgm:prSet>
      <dgm:spPr/>
    </dgm:pt>
    <dgm:pt modelId="{621E9837-8E0A-4215-9B77-9A680E51F95D}" type="pres">
      <dgm:prSet presAssocID="{70632F94-3E4B-4001-AE0A-199B5C4CE937}" presName="parTrans" presStyleLbl="bgSibTrans2D1" presStyleIdx="1" presStyleCnt="2" custScaleX="67104" custLinFactY="41778" custLinFactNeighborX="7587" custLinFactNeighborY="100000"/>
      <dgm:spPr/>
    </dgm:pt>
    <dgm:pt modelId="{6772AA14-6CAB-439C-8595-EADC0F19666C}" type="pres">
      <dgm:prSet presAssocID="{12B1198E-F436-46A1-A865-AF6B66AD8762}" presName="node" presStyleLbl="node1" presStyleIdx="1" presStyleCnt="2" custScaleX="123413" custScaleY="98735" custRadScaleRad="101037" custRadScaleInc="456">
        <dgm:presLayoutVars>
          <dgm:bulletEnabled val="1"/>
        </dgm:presLayoutVars>
      </dgm:prSet>
      <dgm:spPr/>
    </dgm:pt>
  </dgm:ptLst>
  <dgm:cxnLst>
    <dgm:cxn modelId="{70AE9D0B-DB9B-47CC-80D6-91F045A24D9D}" type="presOf" srcId="{C10F1A91-5D33-46EF-949F-32B793BD7909}" destId="{1ACAF06D-CE6A-4506-BD1E-BEC7BB84276E}" srcOrd="0" destOrd="0" presId="urn:microsoft.com/office/officeart/2005/8/layout/radial4"/>
    <dgm:cxn modelId="{24EA8A41-4458-41C3-ACBB-78F662CB8378}" srcId="{D6C7D03B-1B33-4668-B95A-171DFE15581C}" destId="{3005F0B6-3B92-4A20-9CE7-16ABC3B02A1B}" srcOrd="0" destOrd="0" parTransId="{F61BDA1A-B6E4-46BD-9F72-9CA1354D284D}" sibTransId="{E1F908C7-B153-449E-AE28-1ADB4D4870B0}"/>
    <dgm:cxn modelId="{FD3D3352-CD85-4D3C-9B2F-28C1429EA0F2}" type="presOf" srcId="{FA82FFDF-53E9-4395-9DA7-00762ADACC97}" destId="{C2BE15D8-81BB-4137-85ED-5BCD2C8BFFE0}" srcOrd="0" destOrd="0" presId="urn:microsoft.com/office/officeart/2005/8/layout/radial4"/>
    <dgm:cxn modelId="{42132C88-BE1F-4C4C-95AF-9FBBDC9433ED}" type="presOf" srcId="{12B1198E-F436-46A1-A865-AF6B66AD8762}" destId="{6772AA14-6CAB-439C-8595-EADC0F19666C}" srcOrd="0" destOrd="0" presId="urn:microsoft.com/office/officeart/2005/8/layout/radial4"/>
    <dgm:cxn modelId="{32B7DAAD-4737-4423-86E2-AC979C942772}" type="presOf" srcId="{D6C7D03B-1B33-4668-B95A-171DFE15581C}" destId="{FCF72ED4-B865-4C6A-83FC-6D4D886CA493}" srcOrd="0" destOrd="0" presId="urn:microsoft.com/office/officeart/2005/8/layout/radial4"/>
    <dgm:cxn modelId="{4BA102C6-3829-4397-B0C8-A8D1547DC7C2}" srcId="{3005F0B6-3B92-4A20-9CE7-16ABC3B02A1B}" destId="{C10F1A91-5D33-46EF-949F-32B793BD7909}" srcOrd="0" destOrd="0" parTransId="{FA82FFDF-53E9-4395-9DA7-00762ADACC97}" sibTransId="{C13280DA-BEF1-4FF5-8F8D-0F7405CFCF9C}"/>
    <dgm:cxn modelId="{0A8083C8-5FCC-4FFD-9726-5402B160D15B}" type="presOf" srcId="{70632F94-3E4B-4001-AE0A-199B5C4CE937}" destId="{621E9837-8E0A-4215-9B77-9A680E51F95D}" srcOrd="0" destOrd="0" presId="urn:microsoft.com/office/officeart/2005/8/layout/radial4"/>
    <dgm:cxn modelId="{636757D0-9C0E-47F1-86C2-A17F32F9076B}" type="presOf" srcId="{3005F0B6-3B92-4A20-9CE7-16ABC3B02A1B}" destId="{9CADCD7F-C913-414D-A9F9-920D5E84C29B}" srcOrd="0" destOrd="0" presId="urn:microsoft.com/office/officeart/2005/8/layout/radial4"/>
    <dgm:cxn modelId="{A53D52DE-C7F4-4B7F-A151-78D283DE1F00}" srcId="{3005F0B6-3B92-4A20-9CE7-16ABC3B02A1B}" destId="{12B1198E-F436-46A1-A865-AF6B66AD8762}" srcOrd="1" destOrd="0" parTransId="{70632F94-3E4B-4001-AE0A-199B5C4CE937}" sibTransId="{5BFA836D-3296-446E-B7B1-686C37B309C9}"/>
    <dgm:cxn modelId="{A9A49E8F-8B4B-49BD-8811-A937B8278C40}" type="presParOf" srcId="{FCF72ED4-B865-4C6A-83FC-6D4D886CA493}" destId="{9CADCD7F-C913-414D-A9F9-920D5E84C29B}" srcOrd="0" destOrd="0" presId="urn:microsoft.com/office/officeart/2005/8/layout/radial4"/>
    <dgm:cxn modelId="{83824508-03B2-4118-B34F-FB40B8E66A22}" type="presParOf" srcId="{FCF72ED4-B865-4C6A-83FC-6D4D886CA493}" destId="{C2BE15D8-81BB-4137-85ED-5BCD2C8BFFE0}" srcOrd="1" destOrd="0" presId="urn:microsoft.com/office/officeart/2005/8/layout/radial4"/>
    <dgm:cxn modelId="{4471BA97-F9C1-4243-8395-3195D0F03CF0}" type="presParOf" srcId="{FCF72ED4-B865-4C6A-83FC-6D4D886CA493}" destId="{1ACAF06D-CE6A-4506-BD1E-BEC7BB84276E}" srcOrd="2" destOrd="0" presId="urn:microsoft.com/office/officeart/2005/8/layout/radial4"/>
    <dgm:cxn modelId="{8ECB6965-E879-4439-B10E-5A9DDD6046FC}" type="presParOf" srcId="{FCF72ED4-B865-4C6A-83FC-6D4D886CA493}" destId="{621E9837-8E0A-4215-9B77-9A680E51F95D}" srcOrd="3" destOrd="0" presId="urn:microsoft.com/office/officeart/2005/8/layout/radial4"/>
    <dgm:cxn modelId="{172F1E11-28F9-4B3B-9149-1560FAB9FECF}" type="presParOf" srcId="{FCF72ED4-B865-4C6A-83FC-6D4D886CA493}" destId="{6772AA14-6CAB-439C-8595-EADC0F19666C}"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69713-93BF-4819-BD25-5382DC7D3F3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E2B1630-B57C-4949-BEE7-C87383597DC9}">
      <dgm:prSet custT="1"/>
      <dgm:spPr>
        <a:solidFill>
          <a:schemeClr val="accent2">
            <a:lumMod val="60000"/>
            <a:lumOff val="40000"/>
          </a:schemeClr>
        </a:solidFill>
      </dgm:spPr>
      <dgm:t>
        <a:bodyPr/>
        <a:lstStyle/>
        <a:p>
          <a:r>
            <a:rPr lang="en-GB" sz="2000" kern="1200" dirty="0"/>
            <a:t>Romanian </a:t>
          </a:r>
          <a:r>
            <a:rPr lang="en-GB" sz="2000" kern="1200" dirty="0">
              <a:solidFill>
                <a:prstClr val="white"/>
              </a:solidFill>
              <a:latin typeface="Calibri" panose="020F0502020204030204"/>
              <a:ea typeface="+mn-ea"/>
              <a:cs typeface="+mn-cs"/>
            </a:rPr>
            <a:t>legislation provides </a:t>
          </a:r>
          <a:r>
            <a:rPr lang="en-GB" sz="2000" b="0" kern="1200" dirty="0">
              <a:solidFill>
                <a:schemeClr val="tx1"/>
              </a:solidFill>
              <a:latin typeface="Calibri" panose="020F0502020204030204"/>
              <a:ea typeface="+mn-ea"/>
              <a:cs typeface="+mn-cs"/>
            </a:rPr>
            <a:t>only general provisions </a:t>
          </a:r>
          <a:r>
            <a:rPr lang="en-GB" sz="2000" i="0" kern="1200" dirty="0">
              <a:solidFill>
                <a:prstClr val="white"/>
              </a:solidFill>
              <a:latin typeface="Calibri" panose="020F0502020204030204"/>
              <a:ea typeface="+mn-ea"/>
              <a:cs typeface="+mn-cs"/>
            </a:rPr>
            <a:t>on the </a:t>
          </a:r>
          <a:r>
            <a:rPr lang="en-GB" sz="2000" i="1" kern="1200" dirty="0">
              <a:solidFill>
                <a:prstClr val="white"/>
              </a:solidFill>
              <a:latin typeface="Calibri" panose="020F0502020204030204"/>
              <a:ea typeface="+mn-ea"/>
              <a:cs typeface="+mn-cs"/>
            </a:rPr>
            <a:t>recovery of work capacity</a:t>
          </a:r>
          <a:r>
            <a:rPr lang="en-GB" sz="2000" kern="1200" dirty="0">
              <a:solidFill>
                <a:prstClr val="white"/>
              </a:solidFill>
              <a:latin typeface="Calibri" panose="020F0502020204030204"/>
              <a:ea typeface="+mn-ea"/>
              <a:cs typeface="+mn-cs"/>
            </a:rPr>
            <a:t>. They are indirectly related to RTW </a:t>
          </a:r>
          <a:endParaRPr lang="en-US" sz="2000" kern="1200" dirty="0">
            <a:solidFill>
              <a:prstClr val="white"/>
            </a:solidFill>
            <a:latin typeface="Calibri" panose="020F0502020204030204"/>
            <a:ea typeface="+mn-ea"/>
            <a:cs typeface="+mn-cs"/>
          </a:endParaRPr>
        </a:p>
      </dgm:t>
    </dgm:pt>
    <dgm:pt modelId="{D3DC4A31-DDF6-4FA2-9376-2C9C0F26CF24}" type="parTrans" cxnId="{D6FEB2A6-4FDE-4628-9175-F7C93211E90E}">
      <dgm:prSet/>
      <dgm:spPr/>
      <dgm:t>
        <a:bodyPr/>
        <a:lstStyle/>
        <a:p>
          <a:endParaRPr lang="en-US"/>
        </a:p>
      </dgm:t>
    </dgm:pt>
    <dgm:pt modelId="{BE1A77A6-ABCD-4EE1-9FD1-A0D7BB6DE0EA}" type="sibTrans" cxnId="{D6FEB2A6-4FDE-4628-9175-F7C93211E90E}">
      <dgm:prSet/>
      <dgm:spPr/>
      <dgm:t>
        <a:bodyPr/>
        <a:lstStyle/>
        <a:p>
          <a:endParaRPr lang="en-US"/>
        </a:p>
      </dgm:t>
    </dgm:pt>
    <dgm:pt modelId="{9594C103-8421-4F2A-A5CB-7EA3AE6A5D7C}">
      <dgm:prSet custT="1"/>
      <dgm:spPr>
        <a:solidFill>
          <a:schemeClr val="accent2">
            <a:lumMod val="60000"/>
            <a:lumOff val="40000"/>
          </a:schemeClr>
        </a:solidFill>
      </dgm:spPr>
      <dgm:t>
        <a:bodyPr/>
        <a:lstStyle/>
        <a:p>
          <a:pPr marL="0" lvl="0" indent="0" algn="ctr" defTabSz="889000">
            <a:lnSpc>
              <a:spcPct val="90000"/>
            </a:lnSpc>
            <a:spcBef>
              <a:spcPct val="0"/>
            </a:spcBef>
            <a:spcAft>
              <a:spcPct val="35000"/>
            </a:spcAft>
            <a:buNone/>
          </a:pPr>
          <a:r>
            <a:rPr lang="en-GB" sz="2000" b="0" kern="1200" dirty="0">
              <a:solidFill>
                <a:schemeClr val="tx1"/>
              </a:solidFill>
              <a:latin typeface="Calibri" panose="020F0502020204030204"/>
              <a:ea typeface="+mn-ea"/>
              <a:cs typeface="+mn-cs"/>
            </a:rPr>
            <a:t>No specific provision for RTW </a:t>
          </a:r>
          <a:r>
            <a:rPr lang="en-GB" sz="2000" kern="1200" dirty="0">
              <a:solidFill>
                <a:prstClr val="white"/>
              </a:solidFill>
              <a:latin typeface="Calibri" panose="020F0502020204030204"/>
              <a:ea typeface="+mn-ea"/>
              <a:cs typeface="+mn-cs"/>
            </a:rPr>
            <a:t>facilitation after the sick leave</a:t>
          </a:r>
          <a:endParaRPr lang="en-US" sz="2000" kern="1200" dirty="0">
            <a:solidFill>
              <a:prstClr val="white"/>
            </a:solidFill>
            <a:latin typeface="Calibri" panose="020F0502020204030204"/>
            <a:ea typeface="+mn-ea"/>
            <a:cs typeface="+mn-cs"/>
          </a:endParaRPr>
        </a:p>
      </dgm:t>
    </dgm:pt>
    <dgm:pt modelId="{633E4E7B-5F35-438F-9B79-FEE489CC3F90}" type="parTrans" cxnId="{92C5FF86-4B64-42F4-BDE8-6C8028B8E060}">
      <dgm:prSet/>
      <dgm:spPr/>
      <dgm:t>
        <a:bodyPr/>
        <a:lstStyle/>
        <a:p>
          <a:endParaRPr lang="en-US"/>
        </a:p>
      </dgm:t>
    </dgm:pt>
    <dgm:pt modelId="{2230BD9E-6524-4BEA-B317-704082DC4131}" type="sibTrans" cxnId="{92C5FF86-4B64-42F4-BDE8-6C8028B8E060}">
      <dgm:prSet/>
      <dgm:spPr/>
      <dgm:t>
        <a:bodyPr/>
        <a:lstStyle/>
        <a:p>
          <a:endParaRPr lang="en-US"/>
        </a:p>
      </dgm:t>
    </dgm:pt>
    <dgm:pt modelId="{191E6A47-7F2B-4AF4-8BEB-A78C2A73E596}" type="pres">
      <dgm:prSet presAssocID="{CBD69713-93BF-4819-BD25-5382DC7D3F31}" presName="diagram" presStyleCnt="0">
        <dgm:presLayoutVars>
          <dgm:dir/>
          <dgm:resizeHandles val="exact"/>
        </dgm:presLayoutVars>
      </dgm:prSet>
      <dgm:spPr/>
    </dgm:pt>
    <dgm:pt modelId="{353F9C54-B09E-40EA-ACCD-93199636A414}" type="pres">
      <dgm:prSet presAssocID="{AE2B1630-B57C-4949-BEE7-C87383597DC9}" presName="node" presStyleLbl="node1" presStyleIdx="0" presStyleCnt="2" custScaleX="133814" custScaleY="60885" custLinFactNeighborX="4888" custLinFactNeighborY="-12280">
        <dgm:presLayoutVars>
          <dgm:bulletEnabled val="1"/>
        </dgm:presLayoutVars>
      </dgm:prSet>
      <dgm:spPr/>
    </dgm:pt>
    <dgm:pt modelId="{1FFA65C3-8E41-4B19-9316-1D9DAF7BDDE0}" type="pres">
      <dgm:prSet presAssocID="{BE1A77A6-ABCD-4EE1-9FD1-A0D7BB6DE0EA}" presName="sibTrans" presStyleCnt="0"/>
      <dgm:spPr/>
    </dgm:pt>
    <dgm:pt modelId="{975D9FFA-2A76-425A-8509-B6F63A268F8A}" type="pres">
      <dgm:prSet presAssocID="{9594C103-8421-4F2A-A5CB-7EA3AE6A5D7C}" presName="node" presStyleLbl="node1" presStyleIdx="1" presStyleCnt="2" custScaleX="104956" custScaleY="58769" custLinFactNeighborX="-1470" custLinFactNeighborY="-12542">
        <dgm:presLayoutVars>
          <dgm:bulletEnabled val="1"/>
        </dgm:presLayoutVars>
      </dgm:prSet>
      <dgm:spPr/>
    </dgm:pt>
  </dgm:ptLst>
  <dgm:cxnLst>
    <dgm:cxn modelId="{52F1FB2B-7893-4AC7-817F-A47C7BA4138C}" type="presOf" srcId="{9594C103-8421-4F2A-A5CB-7EA3AE6A5D7C}" destId="{975D9FFA-2A76-425A-8509-B6F63A268F8A}" srcOrd="0" destOrd="0" presId="urn:microsoft.com/office/officeart/2005/8/layout/default"/>
    <dgm:cxn modelId="{92C5FF86-4B64-42F4-BDE8-6C8028B8E060}" srcId="{CBD69713-93BF-4819-BD25-5382DC7D3F31}" destId="{9594C103-8421-4F2A-A5CB-7EA3AE6A5D7C}" srcOrd="1" destOrd="0" parTransId="{633E4E7B-5F35-438F-9B79-FEE489CC3F90}" sibTransId="{2230BD9E-6524-4BEA-B317-704082DC4131}"/>
    <dgm:cxn modelId="{D6FEB2A6-4FDE-4628-9175-F7C93211E90E}" srcId="{CBD69713-93BF-4819-BD25-5382DC7D3F31}" destId="{AE2B1630-B57C-4949-BEE7-C87383597DC9}" srcOrd="0" destOrd="0" parTransId="{D3DC4A31-DDF6-4FA2-9376-2C9C0F26CF24}" sibTransId="{BE1A77A6-ABCD-4EE1-9FD1-A0D7BB6DE0EA}"/>
    <dgm:cxn modelId="{B1B7FFC0-7125-48FB-8D21-F37869787820}" type="presOf" srcId="{CBD69713-93BF-4819-BD25-5382DC7D3F31}" destId="{191E6A47-7F2B-4AF4-8BEB-A78C2A73E596}" srcOrd="0" destOrd="0" presId="urn:microsoft.com/office/officeart/2005/8/layout/default"/>
    <dgm:cxn modelId="{3A5A58D4-0F99-4E9F-BE93-F120D7692F67}" type="presOf" srcId="{AE2B1630-B57C-4949-BEE7-C87383597DC9}" destId="{353F9C54-B09E-40EA-ACCD-93199636A414}" srcOrd="0" destOrd="0" presId="urn:microsoft.com/office/officeart/2005/8/layout/default"/>
    <dgm:cxn modelId="{91C47DBD-3D82-454E-8CC9-1A5F29F68C21}" type="presParOf" srcId="{191E6A47-7F2B-4AF4-8BEB-A78C2A73E596}" destId="{353F9C54-B09E-40EA-ACCD-93199636A414}" srcOrd="0" destOrd="0" presId="urn:microsoft.com/office/officeart/2005/8/layout/default"/>
    <dgm:cxn modelId="{6FCF2349-2521-4835-A2A0-7FC92600444C}" type="presParOf" srcId="{191E6A47-7F2B-4AF4-8BEB-A78C2A73E596}" destId="{1FFA65C3-8E41-4B19-9316-1D9DAF7BDDE0}" srcOrd="1" destOrd="0" presId="urn:microsoft.com/office/officeart/2005/8/layout/default"/>
    <dgm:cxn modelId="{679106C5-6A3B-468B-A7DE-4B31E5B6BEF9}" type="presParOf" srcId="{191E6A47-7F2B-4AF4-8BEB-A78C2A73E596}" destId="{975D9FFA-2A76-425A-8509-B6F63A268F8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DCD7F-C913-414D-A9F9-920D5E84C29B}">
      <dsp:nvSpPr>
        <dsp:cNvPr id="0" name=""/>
        <dsp:cNvSpPr/>
      </dsp:nvSpPr>
      <dsp:spPr>
        <a:xfrm>
          <a:off x="1546343" y="1048471"/>
          <a:ext cx="2316810" cy="222732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effectLst/>
              <a:latin typeface="+mn-lt"/>
              <a:ea typeface="Cambria" panose="02040503050406030204" pitchFamily="18" charset="0"/>
              <a:cs typeface="Cambria" panose="02040503050406030204" pitchFamily="18" charset="0"/>
            </a:rPr>
            <a:t>Labour market participation in EU countries including Romania </a:t>
          </a:r>
          <a:endParaRPr lang="ro-RO" sz="2000" kern="1200" dirty="0">
            <a:solidFill>
              <a:schemeClr val="tx1"/>
            </a:solidFill>
            <a:effectLst/>
            <a:latin typeface="+mn-lt"/>
            <a:ea typeface="Cambria" panose="02040503050406030204" pitchFamily="18" charset="0"/>
            <a:cs typeface="Cambria" panose="02040503050406030204" pitchFamily="18" charset="0"/>
          </a:endParaRPr>
        </a:p>
      </dsp:txBody>
      <dsp:txXfrm>
        <a:off x="1885632" y="1374656"/>
        <a:ext cx="1638232" cy="1574958"/>
      </dsp:txXfrm>
    </dsp:sp>
    <dsp:sp modelId="{C2BE15D8-81BB-4137-85ED-5BCD2C8BFFE0}">
      <dsp:nvSpPr>
        <dsp:cNvPr id="0" name=""/>
        <dsp:cNvSpPr/>
      </dsp:nvSpPr>
      <dsp:spPr>
        <a:xfrm rot="12900000">
          <a:off x="806558" y="1698217"/>
          <a:ext cx="780671" cy="448724"/>
        </a:xfrm>
        <a:prstGeom prst="leftArrow">
          <a:avLst>
            <a:gd name="adj1" fmla="val 60000"/>
            <a:gd name="adj2" fmla="val 5000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1ACAF06D-CE6A-4506-BD1E-BEC7BB84276E}">
      <dsp:nvSpPr>
        <dsp:cNvPr id="0" name=""/>
        <dsp:cNvSpPr/>
      </dsp:nvSpPr>
      <dsp:spPr>
        <a:xfrm>
          <a:off x="-163307" y="176527"/>
          <a:ext cx="1932377" cy="1307814"/>
        </a:xfrm>
        <a:prstGeom prst="roundRect">
          <a:avLst>
            <a:gd name="adj" fmla="val 10000"/>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GB" sz="2200" kern="1200" dirty="0">
              <a:effectLst/>
              <a:latin typeface="+mn-lt"/>
              <a:ea typeface="Cambria" panose="02040503050406030204" pitchFamily="18" charset="0"/>
              <a:cs typeface="Cambria" panose="02040503050406030204" pitchFamily="18" charset="0"/>
            </a:rPr>
            <a:t>Increasing chronic morbidity </a:t>
          </a:r>
          <a:endParaRPr lang="ro-RO" sz="2200" kern="1200" dirty="0">
            <a:latin typeface="+mn-lt"/>
          </a:endParaRPr>
        </a:p>
      </dsp:txBody>
      <dsp:txXfrm>
        <a:off x="-125002" y="214832"/>
        <a:ext cx="1855767" cy="1231204"/>
      </dsp:txXfrm>
    </dsp:sp>
    <dsp:sp modelId="{621E9837-8E0A-4215-9B77-9A680E51F95D}">
      <dsp:nvSpPr>
        <dsp:cNvPr id="0" name=""/>
        <dsp:cNvSpPr/>
      </dsp:nvSpPr>
      <dsp:spPr>
        <a:xfrm rot="19499986">
          <a:off x="3861209" y="1599966"/>
          <a:ext cx="747428" cy="490430"/>
        </a:xfrm>
        <a:prstGeom prst="leftArrow">
          <a:avLst>
            <a:gd name="adj1" fmla="val 60000"/>
            <a:gd name="adj2" fmla="val 5000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772AA14-6CAB-439C-8595-EADC0F19666C}">
      <dsp:nvSpPr>
        <dsp:cNvPr id="0" name=""/>
        <dsp:cNvSpPr/>
      </dsp:nvSpPr>
      <dsp:spPr>
        <a:xfrm>
          <a:off x="3597857" y="184787"/>
          <a:ext cx="2017516" cy="1291270"/>
        </a:xfrm>
        <a:prstGeom prst="roundRect">
          <a:avLst>
            <a:gd name="adj" fmla="val 10000"/>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latin typeface="+mn-lt"/>
              <a:ea typeface="Cambria" panose="02040503050406030204" pitchFamily="18" charset="0"/>
              <a:cs typeface="Cambria" panose="02040503050406030204" pitchFamily="18" charset="0"/>
            </a:rPr>
            <a:t>Increasing mean age of the population </a:t>
          </a:r>
          <a:endParaRPr lang="ro-RO" sz="2000" kern="1200" dirty="0">
            <a:latin typeface="+mn-lt"/>
          </a:endParaRPr>
        </a:p>
      </dsp:txBody>
      <dsp:txXfrm>
        <a:off x="3635677" y="222607"/>
        <a:ext cx="1941876" cy="1215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F9C54-B09E-40EA-ACCD-93199636A414}">
      <dsp:nvSpPr>
        <dsp:cNvPr id="0" name=""/>
        <dsp:cNvSpPr/>
      </dsp:nvSpPr>
      <dsp:spPr>
        <a:xfrm>
          <a:off x="171786" y="17974"/>
          <a:ext cx="4666695" cy="12740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Romanian </a:t>
          </a:r>
          <a:r>
            <a:rPr lang="en-GB" sz="2000" kern="1200" dirty="0">
              <a:solidFill>
                <a:prstClr val="white"/>
              </a:solidFill>
              <a:latin typeface="Calibri" panose="020F0502020204030204"/>
              <a:ea typeface="+mn-ea"/>
              <a:cs typeface="+mn-cs"/>
            </a:rPr>
            <a:t>legislation provides </a:t>
          </a:r>
          <a:r>
            <a:rPr lang="en-GB" sz="2000" b="0" kern="1200" dirty="0">
              <a:solidFill>
                <a:schemeClr val="tx1"/>
              </a:solidFill>
              <a:latin typeface="Calibri" panose="020F0502020204030204"/>
              <a:ea typeface="+mn-ea"/>
              <a:cs typeface="+mn-cs"/>
            </a:rPr>
            <a:t>only general provisions </a:t>
          </a:r>
          <a:r>
            <a:rPr lang="en-GB" sz="2000" i="0" kern="1200" dirty="0">
              <a:solidFill>
                <a:prstClr val="white"/>
              </a:solidFill>
              <a:latin typeface="Calibri" panose="020F0502020204030204"/>
              <a:ea typeface="+mn-ea"/>
              <a:cs typeface="+mn-cs"/>
            </a:rPr>
            <a:t>on the </a:t>
          </a:r>
          <a:r>
            <a:rPr lang="en-GB" sz="2000" i="1" kern="1200" dirty="0">
              <a:solidFill>
                <a:prstClr val="white"/>
              </a:solidFill>
              <a:latin typeface="Calibri" panose="020F0502020204030204"/>
              <a:ea typeface="+mn-ea"/>
              <a:cs typeface="+mn-cs"/>
            </a:rPr>
            <a:t>recovery of work capacity</a:t>
          </a:r>
          <a:r>
            <a:rPr lang="en-GB" sz="2000" kern="1200" dirty="0">
              <a:solidFill>
                <a:prstClr val="white"/>
              </a:solidFill>
              <a:latin typeface="Calibri" panose="020F0502020204030204"/>
              <a:ea typeface="+mn-ea"/>
              <a:cs typeface="+mn-cs"/>
            </a:rPr>
            <a:t>. They are indirectly related to RTW </a:t>
          </a:r>
          <a:endParaRPr lang="en-US" sz="2000" kern="1200" dirty="0">
            <a:solidFill>
              <a:prstClr val="white"/>
            </a:solidFill>
            <a:latin typeface="Calibri" panose="020F0502020204030204"/>
            <a:ea typeface="+mn-ea"/>
            <a:cs typeface="+mn-cs"/>
          </a:endParaRPr>
        </a:p>
      </dsp:txBody>
      <dsp:txXfrm>
        <a:off x="171786" y="17974"/>
        <a:ext cx="4666695" cy="1274000"/>
      </dsp:txXfrm>
    </dsp:sp>
    <dsp:sp modelId="{975D9FFA-2A76-425A-8509-B6F63A268F8A}">
      <dsp:nvSpPr>
        <dsp:cNvPr id="0" name=""/>
        <dsp:cNvSpPr/>
      </dsp:nvSpPr>
      <dsp:spPr>
        <a:xfrm>
          <a:off x="4965495" y="34630"/>
          <a:ext cx="3660287" cy="122972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tx1"/>
              </a:solidFill>
              <a:latin typeface="Calibri" panose="020F0502020204030204"/>
              <a:ea typeface="+mn-ea"/>
              <a:cs typeface="+mn-cs"/>
            </a:rPr>
            <a:t>No specific provision for RTW </a:t>
          </a:r>
          <a:r>
            <a:rPr lang="en-GB" sz="2000" kern="1200" dirty="0">
              <a:solidFill>
                <a:prstClr val="white"/>
              </a:solidFill>
              <a:latin typeface="Calibri" panose="020F0502020204030204"/>
              <a:ea typeface="+mn-ea"/>
              <a:cs typeface="+mn-cs"/>
            </a:rPr>
            <a:t>facilitation after the sick leave</a:t>
          </a:r>
          <a:endParaRPr lang="en-US" sz="2000" kern="1200" dirty="0">
            <a:solidFill>
              <a:prstClr val="white"/>
            </a:solidFill>
            <a:latin typeface="Calibri" panose="020F0502020204030204"/>
            <a:ea typeface="+mn-ea"/>
            <a:cs typeface="+mn-cs"/>
          </a:endParaRPr>
        </a:p>
      </dsp:txBody>
      <dsp:txXfrm>
        <a:off x="4965495" y="34630"/>
        <a:ext cx="3660287" cy="12297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2BD4C-53F5-499E-B443-66E75B878165}" type="datetimeFigureOut">
              <a:rPr lang="ro-RO" smtClean="0"/>
              <a:t>23.11.2021</a:t>
            </a:fld>
            <a:endParaRPr lang="ro-RO"/>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B1E86-0F56-45F2-AA96-66EBDF37CCEE}" type="slidenum">
              <a:rPr lang="ro-RO" smtClean="0"/>
              <a:t>‹#›</a:t>
            </a:fld>
            <a:endParaRPr lang="ro-RO"/>
          </a:p>
        </p:txBody>
      </p:sp>
    </p:spTree>
    <p:extLst>
      <p:ext uri="{BB962C8B-B14F-4D97-AF65-F5344CB8AC3E}">
        <p14:creationId xmlns:p14="http://schemas.microsoft.com/office/powerpoint/2010/main" val="37029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371600" y="1143000"/>
            <a:ext cx="4114800" cy="30861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B5949-C5E6-41C8-AF18-0E58EB6E8DD1}" type="slidenum">
              <a:rPr kumimoji="0" lang="ro-R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o-R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0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indent="0">
              <a:buFontTx/>
              <a:buNone/>
            </a:pPr>
            <a:r>
              <a:rPr lang="ro-RO" dirty="0"/>
              <a:t>https://ec.europa.eu/eurostat/databrowser/view/HLTH_SILC_04__custom_1596997/default/table?lang=en</a:t>
            </a:r>
          </a:p>
        </p:txBody>
      </p:sp>
      <p:sp>
        <p:nvSpPr>
          <p:cNvPr id="4" name="Substituent număr diapozitiv 3"/>
          <p:cNvSpPr>
            <a:spLocks noGrp="1"/>
          </p:cNvSpPr>
          <p:nvPr>
            <p:ph type="sldNum" sz="quarter" idx="5"/>
          </p:nvPr>
        </p:nvSpPr>
        <p:spPr/>
        <p:txBody>
          <a:bodyPr/>
          <a:lstStyle/>
          <a:p>
            <a:fld id="{855B1E86-0F56-45F2-AA96-66EBDF37CCEE}" type="slidenum">
              <a:rPr lang="ro-RO" smtClean="0"/>
              <a:t>2</a:t>
            </a:fld>
            <a:endParaRPr lang="ro-RO"/>
          </a:p>
        </p:txBody>
      </p:sp>
    </p:spTree>
    <p:extLst>
      <p:ext uri="{BB962C8B-B14F-4D97-AF65-F5344CB8AC3E}">
        <p14:creationId xmlns:p14="http://schemas.microsoft.com/office/powerpoint/2010/main" val="392240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en-GB" dirty="0"/>
              <a:t>Reviewable invalidity consists in various types and degrees of invalidity which might be solved, thus resulting in regaining the work capacity</a:t>
            </a:r>
            <a:endParaRPr lang="ro-RO" dirty="0"/>
          </a:p>
        </p:txBody>
      </p:sp>
      <p:sp>
        <p:nvSpPr>
          <p:cNvPr id="4" name="Substituent număr diapozitiv 3"/>
          <p:cNvSpPr>
            <a:spLocks noGrp="1"/>
          </p:cNvSpPr>
          <p:nvPr>
            <p:ph type="sldNum" sz="quarter" idx="5"/>
          </p:nvPr>
        </p:nvSpPr>
        <p:spPr/>
        <p:txBody>
          <a:bodyPr/>
          <a:lstStyle/>
          <a:p>
            <a:fld id="{855B1E86-0F56-45F2-AA96-66EBDF37CCEE}" type="slidenum">
              <a:rPr lang="ro-RO" smtClean="0"/>
              <a:t>4</a:t>
            </a:fld>
            <a:endParaRPr lang="ro-RO"/>
          </a:p>
        </p:txBody>
      </p:sp>
    </p:spTree>
    <p:extLst>
      <p:ext uri="{BB962C8B-B14F-4D97-AF65-F5344CB8AC3E}">
        <p14:creationId xmlns:p14="http://schemas.microsoft.com/office/powerpoint/2010/main" val="401227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en-GB" sz="1800" dirty="0">
                <a:effectLst/>
                <a:latin typeface="Cambria" panose="02040503050406030204" pitchFamily="18" charset="0"/>
                <a:ea typeface="Cambria" panose="02040503050406030204" pitchFamily="18" charset="0"/>
                <a:cs typeface="Cambria" panose="02040503050406030204" pitchFamily="18" charset="0"/>
              </a:rPr>
              <a:t>We studied before RTW and we were in need of a comprehensive theory to explain the complexity of RTW. So we build this conceptual framework based on the Theory of P-E Fit, which is not so new but it has great potential (it was developed by many authors in relation with various concepts).</a:t>
            </a:r>
          </a:p>
          <a:p>
            <a:r>
              <a:rPr lang="en-GB" sz="1800" dirty="0">
                <a:effectLst/>
                <a:latin typeface="Cambria" panose="02040503050406030204" pitchFamily="18" charset="0"/>
                <a:ea typeface="Cambria" panose="02040503050406030204" pitchFamily="18" charset="0"/>
                <a:cs typeface="Cambria" panose="02040503050406030204" pitchFamily="18" charset="0"/>
              </a:rPr>
              <a:t>The theory posits that the intersection between the person (employee) and the work environment is critical in understanding adjustments in organizations. And RTW can be understood as an adjustment. So the theory maps the characteristics of both the person and the environment and analyses the results of the combination of these characteristics. The person has needs and abilities and the organization has demands and provides supplies. From the combination of these results the </a:t>
            </a:r>
            <a:r>
              <a:rPr lang="en-GB" sz="1800" i="1" dirty="0">
                <a:effectLst/>
                <a:latin typeface="Cambria" panose="02040503050406030204" pitchFamily="18" charset="0"/>
                <a:ea typeface="Cambria" panose="02040503050406030204" pitchFamily="18" charset="0"/>
                <a:cs typeface="Cambria" panose="02040503050406030204" pitchFamily="18" charset="0"/>
              </a:rPr>
              <a:t>person-environment fit</a:t>
            </a:r>
            <a:r>
              <a:rPr lang="en-GB" sz="1800" dirty="0">
                <a:effectLst/>
                <a:latin typeface="Cambria" panose="02040503050406030204" pitchFamily="18" charset="0"/>
                <a:ea typeface="Cambria" panose="02040503050406030204" pitchFamily="18" charset="0"/>
                <a:cs typeface="Cambria" panose="02040503050406030204" pitchFamily="18" charset="0"/>
              </a:rPr>
              <a:t>, represents the degree of compatibility between the characteristics of the employee (person) and of the work environment. The P-E fit is the central concept of this theory.</a:t>
            </a:r>
            <a:endParaRPr lang="ro-RO" dirty="0"/>
          </a:p>
        </p:txBody>
      </p:sp>
      <p:sp>
        <p:nvSpPr>
          <p:cNvPr id="4" name="Substituent număr diapozitiv 3"/>
          <p:cNvSpPr>
            <a:spLocks noGrp="1"/>
          </p:cNvSpPr>
          <p:nvPr>
            <p:ph type="sldNum" sz="quarter" idx="5"/>
          </p:nvPr>
        </p:nvSpPr>
        <p:spPr/>
        <p:txBody>
          <a:bodyPr/>
          <a:lstStyle/>
          <a:p>
            <a:fld id="{855B1E86-0F56-45F2-AA96-66EBDF37CCEE}" type="slidenum">
              <a:rPr lang="ro-RO" smtClean="0"/>
              <a:t>7</a:t>
            </a:fld>
            <a:endParaRPr lang="ro-RO"/>
          </a:p>
        </p:txBody>
      </p:sp>
    </p:spTree>
    <p:extLst>
      <p:ext uri="{BB962C8B-B14F-4D97-AF65-F5344CB8AC3E}">
        <p14:creationId xmlns:p14="http://schemas.microsoft.com/office/powerpoint/2010/main" val="333444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Arial" panose="020B0604020202020204" pitchFamily="34" charset="0"/>
                <a:cs typeface="Galliard-Roman"/>
              </a:rPr>
              <a:t>Thus, a worker living with a chronic illness may feel a strong attachment to a vocation path, although he/she might change jobs within the vocational field (misfit between person-job but fit between person-vocation). Or, as another example, a worker keeps in touch with colleagues (group) the entire period of sickness absence, yet he/she feels disconnected from other parts of the organisation (person-group fit and person-organisation misfit).</a:t>
            </a:r>
            <a:endParaRPr lang="en-GB" sz="1800" dirty="0">
              <a:effectLst/>
              <a:latin typeface="Arial" panose="020B0604020202020204" pitchFamily="34" charset="0"/>
              <a:ea typeface="Arial" panose="020B0604020202020204" pitchFamily="34" charset="0"/>
            </a:endParaRPr>
          </a:p>
          <a:p>
            <a:endParaRPr lang="ro-RO" dirty="0"/>
          </a:p>
        </p:txBody>
      </p:sp>
      <p:sp>
        <p:nvSpPr>
          <p:cNvPr id="4" name="Substituent număr diapozitiv 3"/>
          <p:cNvSpPr>
            <a:spLocks noGrp="1"/>
          </p:cNvSpPr>
          <p:nvPr>
            <p:ph type="sldNum" sz="quarter" idx="5"/>
          </p:nvPr>
        </p:nvSpPr>
        <p:spPr/>
        <p:txBody>
          <a:bodyPr/>
          <a:lstStyle/>
          <a:p>
            <a:fld id="{855B1E86-0F56-45F2-AA96-66EBDF37CCEE}" type="slidenum">
              <a:rPr lang="ro-RO" smtClean="0"/>
              <a:t>8</a:t>
            </a:fld>
            <a:endParaRPr lang="ro-RO"/>
          </a:p>
        </p:txBody>
      </p:sp>
    </p:spTree>
    <p:extLst>
      <p:ext uri="{BB962C8B-B14F-4D97-AF65-F5344CB8AC3E}">
        <p14:creationId xmlns:p14="http://schemas.microsoft.com/office/powerpoint/2010/main" val="91852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855B1E86-0F56-45F2-AA96-66EBDF37CCEE}" type="slidenum">
              <a:rPr lang="ro-RO" smtClean="0"/>
              <a:t>9</a:t>
            </a:fld>
            <a:endParaRPr lang="ro-RO"/>
          </a:p>
        </p:txBody>
      </p:sp>
    </p:spTree>
    <p:extLst>
      <p:ext uri="{BB962C8B-B14F-4D97-AF65-F5344CB8AC3E}">
        <p14:creationId xmlns:p14="http://schemas.microsoft.com/office/powerpoint/2010/main" val="254338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C1538EC1-C17B-4A62-858B-452B9C778DFF}"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133085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1538EC1-C17B-4A62-858B-452B9C778DFF}"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98355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1538EC1-C17B-4A62-858B-452B9C778DFF}"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9670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698256F5-C56D-4329-8B31-CC79640D0E27}"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410803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698256F5-C56D-4329-8B31-CC79640D0E27}"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338994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698256F5-C56D-4329-8B31-CC79640D0E27}"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9635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698256F5-C56D-4329-8B31-CC79640D0E27}" type="datetimeFigureOut">
              <a:rPr lang="ro-RO" smtClean="0"/>
              <a:t>23.11.2021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198755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29842" y="2505075"/>
            <a:ext cx="3868340"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4629150" y="2505075"/>
            <a:ext cx="3887391"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698256F5-C56D-4329-8B31-CC79640D0E27}" type="datetimeFigureOut">
              <a:rPr lang="ro-RO" smtClean="0"/>
              <a:t>23.11.2021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330029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698256F5-C56D-4329-8B31-CC79640D0E27}" type="datetimeFigureOut">
              <a:rPr lang="ro-RO" smtClean="0"/>
              <a:t>23.11.2021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304600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256F5-C56D-4329-8B31-CC79640D0E27}" type="datetimeFigureOut">
              <a:rPr lang="ro-RO" smtClean="0"/>
              <a:t>23.11.2021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269996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698256F5-C56D-4329-8B31-CC79640D0E27}" type="datetimeFigureOut">
              <a:rPr lang="ro-RO" smtClean="0"/>
              <a:t>23.11.2021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198179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1538EC1-C17B-4A62-858B-452B9C778DFF}"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3429031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698256F5-C56D-4329-8B31-CC79640D0E27}" type="datetimeFigureOut">
              <a:rPr lang="ro-RO" smtClean="0"/>
              <a:t>23.11.2021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2926720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698256F5-C56D-4329-8B31-CC79640D0E27}"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4021687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698256F5-C56D-4329-8B31-CC79640D0E27}"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6E7F493-A009-479F-8260-4475F1BF495C}" type="slidenum">
              <a:rPr lang="ro-RO" smtClean="0"/>
              <a:t>‹#›</a:t>
            </a:fld>
            <a:endParaRPr lang="ro-RO"/>
          </a:p>
        </p:txBody>
      </p:sp>
    </p:spTree>
    <p:extLst>
      <p:ext uri="{BB962C8B-B14F-4D97-AF65-F5344CB8AC3E}">
        <p14:creationId xmlns:p14="http://schemas.microsoft.com/office/powerpoint/2010/main" val="88498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1538EC1-C17B-4A62-858B-452B9C778DFF}" type="datetimeFigureOut">
              <a:rPr lang="ro-RO" smtClean="0"/>
              <a:t>23.11.2021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63728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1538EC1-C17B-4A62-858B-452B9C778DFF}" type="datetimeFigureOut">
              <a:rPr lang="ro-RO" smtClean="0"/>
              <a:t>23.11.2021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427051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29842" y="2505075"/>
            <a:ext cx="3868340"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4629150" y="2505075"/>
            <a:ext cx="3887391"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C1538EC1-C17B-4A62-858B-452B9C778DFF}" type="datetimeFigureOut">
              <a:rPr lang="ro-RO" smtClean="0"/>
              <a:t>23.11.2021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220583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C1538EC1-C17B-4A62-858B-452B9C778DFF}" type="datetimeFigureOut">
              <a:rPr lang="ro-RO" smtClean="0"/>
              <a:t>23.11.2021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18447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38EC1-C17B-4A62-858B-452B9C778DFF}" type="datetimeFigureOut">
              <a:rPr lang="ro-RO" smtClean="0"/>
              <a:t>23.11.2021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313606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1538EC1-C17B-4A62-858B-452B9C778DFF}" type="datetimeFigureOut">
              <a:rPr lang="ro-RO" smtClean="0"/>
              <a:t>23.11.2021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304005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1538EC1-C17B-4A62-858B-452B9C778DFF}" type="datetimeFigureOut">
              <a:rPr lang="ro-RO" smtClean="0"/>
              <a:t>23.11.2021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F1ADECA-C15A-46A3-9F90-F6457A406584}" type="slidenum">
              <a:rPr lang="ro-RO" smtClean="0"/>
              <a:t>‹#›</a:t>
            </a:fld>
            <a:endParaRPr lang="ro-RO"/>
          </a:p>
        </p:txBody>
      </p:sp>
    </p:spTree>
    <p:extLst>
      <p:ext uri="{BB962C8B-B14F-4D97-AF65-F5344CB8AC3E}">
        <p14:creationId xmlns:p14="http://schemas.microsoft.com/office/powerpoint/2010/main" val="252108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256F5-C56D-4329-8B31-CC79640D0E27}" type="datetimeFigureOut">
              <a:rPr lang="ro-RO" smtClean="0"/>
              <a:t>23.11.2021</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7F493-A009-479F-8260-4475F1BF495C}" type="slidenum">
              <a:rPr lang="ro-RO" smtClean="0"/>
              <a:t>‹#›</a:t>
            </a:fld>
            <a:endParaRPr lang="ro-RO"/>
          </a:p>
        </p:txBody>
      </p:sp>
    </p:spTree>
    <p:extLst>
      <p:ext uri="{BB962C8B-B14F-4D97-AF65-F5344CB8AC3E}">
        <p14:creationId xmlns:p14="http://schemas.microsoft.com/office/powerpoint/2010/main" val="16126641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256F5-C56D-4329-8B31-CC79640D0E27}" type="datetimeFigureOut">
              <a:rPr lang="ro-RO" smtClean="0"/>
              <a:t>23.11.2021</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7F493-A009-479F-8260-4475F1BF495C}" type="slidenum">
              <a:rPr lang="ro-RO" smtClean="0"/>
              <a:t>‹#›</a:t>
            </a:fld>
            <a:endParaRPr lang="ro-RO"/>
          </a:p>
        </p:txBody>
      </p:sp>
    </p:spTree>
    <p:extLst>
      <p:ext uri="{BB962C8B-B14F-4D97-AF65-F5344CB8AC3E}">
        <p14:creationId xmlns:p14="http://schemas.microsoft.com/office/powerpoint/2010/main" val="24842458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urveymonkey.com/r/munca1"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sites.google.com/a/ulbsibiu.ro/adela-popa/cercetare/chronic-conditions-and-work-project" TargetMode="External"/><Relationship Id="rId2" Type="http://schemas.openxmlformats.org/officeDocument/2006/relationships/hyperlink" Target="mailto:adela.popa@ulbsibiu.ro"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Connector 13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029" name="Rectangle 13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p:cNvSpPr>
            <a:spLocks noGrp="1"/>
          </p:cNvSpPr>
          <p:nvPr>
            <p:ph type="ctrTitle"/>
          </p:nvPr>
        </p:nvSpPr>
        <p:spPr>
          <a:xfrm>
            <a:off x="281355" y="4756639"/>
            <a:ext cx="8579094" cy="739950"/>
          </a:xfrm>
        </p:spPr>
        <p:txBody>
          <a:bodyPr>
            <a:noAutofit/>
          </a:bodyPr>
          <a:lstStyle/>
          <a:p>
            <a:br>
              <a:rPr lang="ro-RO" sz="2400" b="0" i="0" u="none" strike="noStrike" baseline="0" dirty="0">
                <a:solidFill>
                  <a:schemeClr val="bg1"/>
                </a:solidFill>
                <a:latin typeface="Calibri" panose="020F0502020204030204" pitchFamily="34" charset="0"/>
                <a:cs typeface="Calibri" panose="020F0502020204030204" pitchFamily="34" charset="0"/>
              </a:rPr>
            </a:br>
            <a:r>
              <a:rPr lang="en-GB" sz="2400" b="0" i="0" u="none" strike="noStrike" baseline="0" dirty="0">
                <a:solidFill>
                  <a:schemeClr val="bg1"/>
                </a:solidFill>
                <a:latin typeface="Calibri" panose="020F0502020204030204" pitchFamily="34" charset="0"/>
                <a:cs typeface="Calibri" panose="020F0502020204030204" pitchFamily="34" charset="0"/>
              </a:rPr>
              <a:t> The challenges of returning to work after chronic illness in Romania - a conceptual and analytical framework and preliminary results </a:t>
            </a:r>
            <a:endParaRPr lang="en-GB" sz="2400" b="1" dirty="0">
              <a:solidFill>
                <a:schemeClr val="bg1"/>
              </a:solidFill>
              <a:latin typeface="Calibri" panose="020F0502020204030204" pitchFamily="34" charset="0"/>
              <a:ea typeface="Cambria" panose="02040503050406030204" pitchFamily="18" charset="0"/>
              <a:cs typeface="Calibri" panose="020F0502020204030204" pitchFamily="34" charset="0"/>
            </a:endParaRPr>
          </a:p>
        </p:txBody>
      </p:sp>
      <p:sp>
        <p:nvSpPr>
          <p:cNvPr id="4" name="Subtitlu 2"/>
          <p:cNvSpPr>
            <a:spLocks noGrp="1"/>
          </p:cNvSpPr>
          <p:nvPr>
            <p:ph type="subTitle" idx="1"/>
          </p:nvPr>
        </p:nvSpPr>
        <p:spPr>
          <a:xfrm>
            <a:off x="620486" y="5738691"/>
            <a:ext cx="8022771" cy="780590"/>
          </a:xfrm>
        </p:spPr>
        <p:txBody>
          <a:bodyPr>
            <a:normAutofit/>
          </a:bodyPr>
          <a:lstStyle/>
          <a:p>
            <a:r>
              <a:rPr lang="ro-RO" sz="1700" dirty="0">
                <a:solidFill>
                  <a:schemeClr val="bg1"/>
                </a:solidFill>
                <a:latin typeface="Calibri" panose="020F0502020204030204" pitchFamily="34" charset="0"/>
                <a:cs typeface="Calibri" panose="020F0502020204030204" pitchFamily="34" charset="0"/>
              </a:rPr>
              <a:t>Adela</a:t>
            </a:r>
            <a:r>
              <a:rPr lang="en-GB" sz="1700" dirty="0">
                <a:solidFill>
                  <a:schemeClr val="bg1"/>
                </a:solidFill>
                <a:latin typeface="Calibri" panose="020F0502020204030204" pitchFamily="34" charset="0"/>
                <a:cs typeface="Calibri" panose="020F0502020204030204" pitchFamily="34" charset="0"/>
              </a:rPr>
              <a:t> </a:t>
            </a:r>
            <a:r>
              <a:rPr lang="ro-RO" sz="1700" dirty="0">
                <a:solidFill>
                  <a:schemeClr val="bg1"/>
                </a:solidFill>
                <a:latin typeface="Calibri" panose="020F0502020204030204" pitchFamily="34" charset="0"/>
                <a:cs typeface="Calibri" panose="020F0502020204030204" pitchFamily="34" charset="0"/>
              </a:rPr>
              <a:t>Popa</a:t>
            </a:r>
            <a:r>
              <a:rPr lang="en-GB" sz="1700" dirty="0">
                <a:solidFill>
                  <a:schemeClr val="bg1"/>
                </a:solidFill>
                <a:latin typeface="Calibri" panose="020F0502020204030204" pitchFamily="34" charset="0"/>
                <a:cs typeface="Calibri" panose="020F0502020204030204" pitchFamily="34" charset="0"/>
              </a:rPr>
              <a:t>, Felicia </a:t>
            </a:r>
            <a:r>
              <a:rPr lang="en-GB" sz="1700" dirty="0" err="1">
                <a:solidFill>
                  <a:schemeClr val="bg1"/>
                </a:solidFill>
                <a:latin typeface="Calibri" panose="020F0502020204030204" pitchFamily="34" charset="0"/>
                <a:cs typeface="Calibri" panose="020F0502020204030204" pitchFamily="34" charset="0"/>
              </a:rPr>
              <a:t>Morândău</a:t>
            </a:r>
            <a:r>
              <a:rPr lang="en-GB" sz="1700" dirty="0">
                <a:solidFill>
                  <a:schemeClr val="bg1"/>
                </a:solidFill>
                <a:latin typeface="Calibri" panose="020F0502020204030204" pitchFamily="34" charset="0"/>
                <a:cs typeface="Calibri" panose="020F0502020204030204" pitchFamily="34" charset="0"/>
              </a:rPr>
              <a:t>, Anca </a:t>
            </a:r>
            <a:r>
              <a:rPr lang="en-GB" sz="1700" dirty="0" err="1">
                <a:solidFill>
                  <a:schemeClr val="bg1"/>
                </a:solidFill>
                <a:latin typeface="Calibri" panose="020F0502020204030204" pitchFamily="34" charset="0"/>
                <a:cs typeface="Calibri" panose="020F0502020204030204" pitchFamily="34" charset="0"/>
              </a:rPr>
              <a:t>Bejenaru</a:t>
            </a:r>
            <a:r>
              <a:rPr lang="en-GB" sz="1700" dirty="0">
                <a:solidFill>
                  <a:schemeClr val="bg1"/>
                </a:solidFill>
                <a:latin typeface="Calibri" panose="020F0502020204030204" pitchFamily="34" charset="0"/>
                <a:cs typeface="Calibri" panose="020F0502020204030204" pitchFamily="34" charset="0"/>
              </a:rPr>
              <a:t>, Livia Pogan, Cristina </a:t>
            </a:r>
            <a:r>
              <a:rPr lang="en-GB" sz="1700" dirty="0" err="1">
                <a:solidFill>
                  <a:schemeClr val="bg1"/>
                </a:solidFill>
                <a:latin typeface="Calibri" panose="020F0502020204030204" pitchFamily="34" charset="0"/>
                <a:cs typeface="Calibri" panose="020F0502020204030204" pitchFamily="34" charset="0"/>
              </a:rPr>
              <a:t>Mitrea</a:t>
            </a:r>
            <a:r>
              <a:rPr lang="en-GB" sz="1700" dirty="0">
                <a:solidFill>
                  <a:schemeClr val="bg1"/>
                </a:solidFill>
                <a:latin typeface="Calibri" panose="020F0502020204030204" pitchFamily="34" charset="0"/>
                <a:cs typeface="Calibri" panose="020F0502020204030204" pitchFamily="34" charset="0"/>
              </a:rPr>
              <a:t> </a:t>
            </a:r>
          </a:p>
          <a:p>
            <a:r>
              <a:rPr lang="ro-RO" sz="1700" dirty="0">
                <a:solidFill>
                  <a:schemeClr val="bg1"/>
                </a:solidFill>
                <a:latin typeface="Calibri" panose="020F0502020204030204" pitchFamily="34" charset="0"/>
                <a:cs typeface="Calibri" panose="020F0502020204030204" pitchFamily="34" charset="0"/>
              </a:rPr>
              <a:t>Lucian Blaga University of Sibiu, Romania</a:t>
            </a:r>
          </a:p>
          <a:p>
            <a:endParaRPr lang="ro-RO" sz="1700" dirty="0">
              <a:solidFill>
                <a:schemeClr val="bg1"/>
              </a:solidFill>
              <a:latin typeface="Calibri" panose="020F0502020204030204" pitchFamily="34" charset="0"/>
              <a:cs typeface="Calibri" panose="020F0502020204030204" pitchFamily="34" charset="0"/>
            </a:endParaRPr>
          </a:p>
        </p:txBody>
      </p:sp>
      <p:pic>
        <p:nvPicPr>
          <p:cNvPr id="1026" name="Picture 2" descr="Imagini pentru universitatea lucian blag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030" y="1002245"/>
            <a:ext cx="4091937" cy="2608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ulbsibiu.ro/obj/sigle_oficiale/logo%20ULBS%20blue.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12032" y="1032933"/>
            <a:ext cx="4091938" cy="2547233"/>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64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01E1C401-37FB-4C5E-BCD7-509220DD5E61}"/>
              </a:ext>
            </a:extLst>
          </p:cNvPr>
          <p:cNvSpPr>
            <a:spLocks noGrp="1"/>
          </p:cNvSpPr>
          <p:nvPr>
            <p:ph type="title"/>
          </p:nvPr>
        </p:nvSpPr>
        <p:spPr>
          <a:xfrm>
            <a:off x="1039582" y="225128"/>
            <a:ext cx="7533018" cy="528370"/>
          </a:xfrm>
        </p:spPr>
        <p:txBody>
          <a:bodyPr anchor="ctr">
            <a:normAutofit fontScale="90000"/>
          </a:bodyPr>
          <a:lstStyle/>
          <a:p>
            <a:r>
              <a:rPr lang="en-GB" sz="3200" dirty="0">
                <a:solidFill>
                  <a:srgbClr val="FFFFFF"/>
                </a:solidFill>
                <a:latin typeface="+mn-lt"/>
              </a:rPr>
              <a:t>Results so far: 1. Desk analysis on policies </a:t>
            </a:r>
            <a:endParaRPr lang="ro-RO" sz="3200" dirty="0">
              <a:solidFill>
                <a:srgbClr val="FFFFFF"/>
              </a:solidFill>
              <a:latin typeface="+mn-lt"/>
            </a:endParaRPr>
          </a:p>
        </p:txBody>
      </p:sp>
      <p:graphicFrame>
        <p:nvGraphicFramePr>
          <p:cNvPr id="6" name="Substituent conținut 2">
            <a:extLst>
              <a:ext uri="{FF2B5EF4-FFF2-40B4-BE49-F238E27FC236}">
                <a16:creationId xmlns:a16="http://schemas.microsoft.com/office/drawing/2014/main" id="{20C43C6C-6228-4628-8205-2F7754045AE9}"/>
              </a:ext>
            </a:extLst>
          </p:cNvPr>
          <p:cNvGraphicFramePr>
            <a:graphicFrameLocks noGrp="1"/>
          </p:cNvGraphicFramePr>
          <p:nvPr>
            <p:ph idx="1"/>
            <p:extLst>
              <p:ext uri="{D42A27DB-BD31-4B8C-83A1-F6EECF244321}">
                <p14:modId xmlns:p14="http://schemas.microsoft.com/office/powerpoint/2010/main" val="3923463587"/>
              </p:ext>
            </p:extLst>
          </p:nvPr>
        </p:nvGraphicFramePr>
        <p:xfrm>
          <a:off x="116202" y="1801083"/>
          <a:ext cx="8678368" cy="1823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tăText 11">
            <a:extLst>
              <a:ext uri="{FF2B5EF4-FFF2-40B4-BE49-F238E27FC236}">
                <a16:creationId xmlns:a16="http://schemas.microsoft.com/office/drawing/2014/main" id="{FC51BAE0-245D-4C25-8EA6-8791FDFE2E59}"/>
              </a:ext>
            </a:extLst>
          </p:cNvPr>
          <p:cNvSpPr txBox="1"/>
          <p:nvPr/>
        </p:nvSpPr>
        <p:spPr>
          <a:xfrm>
            <a:off x="1039582" y="787977"/>
            <a:ext cx="7707085" cy="461665"/>
          </a:xfrm>
          <a:prstGeom prst="rect">
            <a:avLst/>
          </a:prstGeom>
          <a:noFill/>
        </p:spPr>
        <p:txBody>
          <a:bodyPr wrap="square">
            <a:spAutoFit/>
          </a:bodyPr>
          <a:lstStyle/>
          <a:p>
            <a:pPr lvl="0"/>
            <a:r>
              <a:rPr lang="en-GB" sz="2400" b="0" i="1" dirty="0">
                <a:solidFill>
                  <a:schemeClr val="bg1"/>
                </a:solidFill>
              </a:rPr>
              <a:t>Report on Romanian policies relevant for working with CDs</a:t>
            </a:r>
            <a:endParaRPr lang="en-US" sz="2400" dirty="0">
              <a:solidFill>
                <a:schemeClr val="bg1"/>
              </a:solidFill>
            </a:endParaRPr>
          </a:p>
        </p:txBody>
      </p:sp>
      <p:grpSp>
        <p:nvGrpSpPr>
          <p:cNvPr id="14" name="Grupare 13">
            <a:extLst>
              <a:ext uri="{FF2B5EF4-FFF2-40B4-BE49-F238E27FC236}">
                <a16:creationId xmlns:a16="http://schemas.microsoft.com/office/drawing/2014/main" id="{FD46B3BD-F06B-4349-B478-B4C555FE27A2}"/>
              </a:ext>
            </a:extLst>
          </p:cNvPr>
          <p:cNvGrpSpPr/>
          <p:nvPr/>
        </p:nvGrpSpPr>
        <p:grpSpPr>
          <a:xfrm>
            <a:off x="328088" y="3258676"/>
            <a:ext cx="3110058" cy="1637273"/>
            <a:chOff x="0" y="1497125"/>
            <a:chExt cx="2996587" cy="1637273"/>
          </a:xfrm>
          <a:solidFill>
            <a:schemeClr val="accent2"/>
          </a:solidFill>
        </p:grpSpPr>
        <p:sp>
          <p:nvSpPr>
            <p:cNvPr id="28" name="Dreptunghi 27">
              <a:extLst>
                <a:ext uri="{FF2B5EF4-FFF2-40B4-BE49-F238E27FC236}">
                  <a16:creationId xmlns:a16="http://schemas.microsoft.com/office/drawing/2014/main" id="{7D7406A3-75CB-40C7-B09B-975A31FAEB9D}"/>
                </a:ext>
              </a:extLst>
            </p:cNvPr>
            <p:cNvSpPr/>
            <p:nvPr/>
          </p:nvSpPr>
          <p:spPr>
            <a:xfrm>
              <a:off x="0" y="1497125"/>
              <a:ext cx="2925905" cy="1637273"/>
            </a:xfrm>
            <a:prstGeom prst="rect">
              <a:avLst/>
            </a:prstGeom>
            <a:grpFill/>
          </p:spPr>
          <p:style>
            <a:lnRef idx="2">
              <a:schemeClr val="lt1">
                <a:hueOff val="0"/>
                <a:satOff val="0"/>
                <a:lumOff val="0"/>
                <a:alphaOff val="0"/>
              </a:schemeClr>
            </a:lnRef>
            <a:fillRef idx="1">
              <a:scrgbClr r="0" g="0" b="0"/>
            </a:fillRef>
            <a:effectRef idx="0">
              <a:schemeClr val="accent2">
                <a:hueOff val="-623727"/>
                <a:satOff val="-35969"/>
                <a:lumOff val="3698"/>
                <a:alphaOff val="0"/>
              </a:schemeClr>
            </a:effectRef>
            <a:fontRef idx="minor">
              <a:schemeClr val="lt1"/>
            </a:fontRef>
          </p:style>
        </p:sp>
        <p:sp>
          <p:nvSpPr>
            <p:cNvPr id="29" name="CasetăText 28">
              <a:extLst>
                <a:ext uri="{FF2B5EF4-FFF2-40B4-BE49-F238E27FC236}">
                  <a16:creationId xmlns:a16="http://schemas.microsoft.com/office/drawing/2014/main" id="{FB12C284-2BA6-4290-BDC2-D94D91C54AE0}"/>
                </a:ext>
              </a:extLst>
            </p:cNvPr>
            <p:cNvSpPr txBox="1"/>
            <p:nvPr/>
          </p:nvSpPr>
          <p:spPr>
            <a:xfrm>
              <a:off x="0" y="1497125"/>
              <a:ext cx="2996587" cy="16372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a:ea typeface="+mn-ea"/>
                  <a:cs typeface="+mn-cs"/>
                </a:rPr>
                <a:t>The RTW cannot be phased as in other countries</a:t>
              </a:r>
              <a:r>
                <a:rPr lang="en-GB" sz="2000" kern="1200" dirty="0">
                  <a:solidFill>
                    <a:prstClr val="white"/>
                  </a:solidFill>
                  <a:latin typeface="Calibri" panose="020F0502020204030204"/>
                  <a:ea typeface="+mn-ea"/>
                  <a:cs typeface="+mn-cs"/>
                </a:rPr>
                <a:t>, but employers can allow workers to resume work on a part-time (4 hours) schedule first</a:t>
              </a:r>
              <a:endParaRPr lang="en-US" sz="2000" kern="1200" dirty="0">
                <a:solidFill>
                  <a:prstClr val="white"/>
                </a:solidFill>
                <a:latin typeface="Calibri" panose="020F0502020204030204"/>
                <a:ea typeface="+mn-ea"/>
                <a:cs typeface="+mn-cs"/>
              </a:endParaRPr>
            </a:p>
          </p:txBody>
        </p:sp>
      </p:grpSp>
      <p:sp>
        <p:nvSpPr>
          <p:cNvPr id="27" name="CasetăText 26">
            <a:extLst>
              <a:ext uri="{FF2B5EF4-FFF2-40B4-BE49-F238E27FC236}">
                <a16:creationId xmlns:a16="http://schemas.microsoft.com/office/drawing/2014/main" id="{3FC6159A-4B3D-4599-8412-012972EBE82F}"/>
              </a:ext>
            </a:extLst>
          </p:cNvPr>
          <p:cNvSpPr txBox="1"/>
          <p:nvPr/>
        </p:nvSpPr>
        <p:spPr>
          <a:xfrm>
            <a:off x="3548857" y="3271133"/>
            <a:ext cx="3587648" cy="1612360"/>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2000" kern="1200" dirty="0">
                <a:solidFill>
                  <a:schemeClr val="tx1"/>
                </a:solidFill>
                <a:latin typeface="+mn-lt"/>
              </a:rPr>
              <a:t>RTW roles</a:t>
            </a:r>
            <a:r>
              <a:rPr lang="en-GB" sz="2000" kern="1200" dirty="0">
                <a:latin typeface="+mn-lt"/>
              </a:rPr>
              <a:t>: the specialist and occupational </a:t>
            </a:r>
            <a:r>
              <a:rPr lang="en-GB" sz="2000" kern="1200" dirty="0">
                <a:solidFill>
                  <a:prstClr val="white"/>
                </a:solidFill>
                <a:latin typeface="+mn-lt"/>
                <a:ea typeface="+mn-ea"/>
                <a:cs typeface="+mn-cs"/>
              </a:rPr>
              <a:t>physician, the employer, the social security expert physician and the local public employment agency </a:t>
            </a:r>
            <a:endParaRPr lang="en-US" sz="2000" kern="1200" dirty="0">
              <a:solidFill>
                <a:prstClr val="white"/>
              </a:solidFill>
              <a:latin typeface="+mn-lt"/>
              <a:ea typeface="+mn-ea"/>
              <a:cs typeface="+mn-cs"/>
            </a:endParaRPr>
          </a:p>
        </p:txBody>
      </p:sp>
      <p:grpSp>
        <p:nvGrpSpPr>
          <p:cNvPr id="17" name="Grupare 16">
            <a:extLst>
              <a:ext uri="{FF2B5EF4-FFF2-40B4-BE49-F238E27FC236}">
                <a16:creationId xmlns:a16="http://schemas.microsoft.com/office/drawing/2014/main" id="{61817051-1906-478C-8B2B-7A26A3CD795A}"/>
              </a:ext>
            </a:extLst>
          </p:cNvPr>
          <p:cNvGrpSpPr/>
          <p:nvPr/>
        </p:nvGrpSpPr>
        <p:grpSpPr>
          <a:xfrm>
            <a:off x="7247216" y="3253143"/>
            <a:ext cx="1469441" cy="1627147"/>
            <a:chOff x="6764177" y="1522423"/>
            <a:chExt cx="1711449" cy="1627147"/>
          </a:xfrm>
          <a:solidFill>
            <a:schemeClr val="accent2"/>
          </a:solidFill>
        </p:grpSpPr>
        <p:sp>
          <p:nvSpPr>
            <p:cNvPr id="24" name="Dreptunghi 23">
              <a:extLst>
                <a:ext uri="{FF2B5EF4-FFF2-40B4-BE49-F238E27FC236}">
                  <a16:creationId xmlns:a16="http://schemas.microsoft.com/office/drawing/2014/main" id="{5CB1C7D3-07E6-4213-B19D-73EBF220E24A}"/>
                </a:ext>
              </a:extLst>
            </p:cNvPr>
            <p:cNvSpPr/>
            <p:nvPr/>
          </p:nvSpPr>
          <p:spPr>
            <a:xfrm>
              <a:off x="6764177" y="1522423"/>
              <a:ext cx="1711449" cy="1627147"/>
            </a:xfrm>
            <a:prstGeom prst="rect">
              <a:avLst/>
            </a:prstGeom>
            <a:grpFill/>
          </p:spPr>
          <p:style>
            <a:lnRef idx="2">
              <a:schemeClr val="lt1">
                <a:hueOff val="0"/>
                <a:satOff val="0"/>
                <a:lumOff val="0"/>
                <a:alphaOff val="0"/>
              </a:schemeClr>
            </a:lnRef>
            <a:fillRef idx="1">
              <a:scrgbClr r="0" g="0" b="0"/>
            </a:fillRef>
            <a:effectRef idx="0">
              <a:schemeClr val="accent2">
                <a:hueOff val="-1039545"/>
                <a:satOff val="-59949"/>
                <a:lumOff val="6163"/>
                <a:alphaOff val="0"/>
              </a:schemeClr>
            </a:effectRef>
            <a:fontRef idx="minor">
              <a:schemeClr val="lt1"/>
            </a:fontRef>
          </p:style>
        </p:sp>
        <p:sp>
          <p:nvSpPr>
            <p:cNvPr id="25" name="CasetăText 24">
              <a:extLst>
                <a:ext uri="{FF2B5EF4-FFF2-40B4-BE49-F238E27FC236}">
                  <a16:creationId xmlns:a16="http://schemas.microsoft.com/office/drawing/2014/main" id="{E50EE08C-BBB5-4814-AE47-21E379883F19}"/>
                </a:ext>
              </a:extLst>
            </p:cNvPr>
            <p:cNvSpPr txBox="1"/>
            <p:nvPr/>
          </p:nvSpPr>
          <p:spPr>
            <a:xfrm>
              <a:off x="6764177" y="1522423"/>
              <a:ext cx="1711449" cy="16271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2000" kern="1200" dirty="0"/>
                <a:t>The employer has </a:t>
              </a:r>
              <a:r>
                <a:rPr lang="en-GB" sz="2000" kern="1200" dirty="0">
                  <a:solidFill>
                    <a:schemeClr val="tx1"/>
                  </a:solidFill>
                </a:rPr>
                <a:t>a marginal role </a:t>
              </a:r>
              <a:r>
                <a:rPr lang="en-GB" sz="2000" kern="1200" dirty="0"/>
                <a:t>in RTW!</a:t>
              </a:r>
              <a:endParaRPr lang="en-US" sz="2000" kern="1200" dirty="0"/>
            </a:p>
          </p:txBody>
        </p:sp>
      </p:grpSp>
      <p:grpSp>
        <p:nvGrpSpPr>
          <p:cNvPr id="30" name="Grupare 29">
            <a:extLst>
              <a:ext uri="{FF2B5EF4-FFF2-40B4-BE49-F238E27FC236}">
                <a16:creationId xmlns:a16="http://schemas.microsoft.com/office/drawing/2014/main" id="{C13CE986-61FF-4701-B288-2F27CF445824}"/>
              </a:ext>
            </a:extLst>
          </p:cNvPr>
          <p:cNvGrpSpPr/>
          <p:nvPr/>
        </p:nvGrpSpPr>
        <p:grpSpPr>
          <a:xfrm>
            <a:off x="328088" y="5070762"/>
            <a:ext cx="3294666" cy="1489729"/>
            <a:chOff x="103870" y="3436558"/>
            <a:chExt cx="3294666" cy="1489729"/>
          </a:xfrm>
          <a:solidFill>
            <a:schemeClr val="accent2">
              <a:lumMod val="75000"/>
            </a:schemeClr>
          </a:solidFill>
        </p:grpSpPr>
        <p:sp>
          <p:nvSpPr>
            <p:cNvPr id="31" name="Dreptunghi 30">
              <a:extLst>
                <a:ext uri="{FF2B5EF4-FFF2-40B4-BE49-F238E27FC236}">
                  <a16:creationId xmlns:a16="http://schemas.microsoft.com/office/drawing/2014/main" id="{54DB0ABB-CA2F-4192-B371-AEBF88911929}"/>
                </a:ext>
              </a:extLst>
            </p:cNvPr>
            <p:cNvSpPr/>
            <p:nvPr/>
          </p:nvSpPr>
          <p:spPr>
            <a:xfrm>
              <a:off x="103870" y="3436558"/>
              <a:ext cx="3294666" cy="1489729"/>
            </a:xfrm>
            <a:prstGeom prst="rect">
              <a:avLst/>
            </a:prstGeom>
            <a:grpFill/>
          </p:spPr>
          <p:style>
            <a:lnRef idx="2">
              <a:schemeClr val="lt1">
                <a:hueOff val="0"/>
                <a:satOff val="0"/>
                <a:lumOff val="0"/>
                <a:alphaOff val="0"/>
              </a:schemeClr>
            </a:lnRef>
            <a:fillRef idx="1">
              <a:scrgbClr r="0" g="0" b="0"/>
            </a:fillRef>
            <a:effectRef idx="0">
              <a:schemeClr val="accent2">
                <a:hueOff val="-1247454"/>
                <a:satOff val="-71938"/>
                <a:lumOff val="7395"/>
                <a:alphaOff val="0"/>
              </a:schemeClr>
            </a:effectRef>
            <a:fontRef idx="minor">
              <a:schemeClr val="lt1"/>
            </a:fontRef>
          </p:style>
        </p:sp>
        <p:sp>
          <p:nvSpPr>
            <p:cNvPr id="32" name="CasetăText 31">
              <a:extLst>
                <a:ext uri="{FF2B5EF4-FFF2-40B4-BE49-F238E27FC236}">
                  <a16:creationId xmlns:a16="http://schemas.microsoft.com/office/drawing/2014/main" id="{790BC38C-E121-46BD-8BD8-96F03E184E40}"/>
                </a:ext>
              </a:extLst>
            </p:cNvPr>
            <p:cNvSpPr txBox="1"/>
            <p:nvPr/>
          </p:nvSpPr>
          <p:spPr>
            <a:xfrm>
              <a:off x="103870" y="3436558"/>
              <a:ext cx="3294666" cy="1489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Calibri" panose="020F0502020204030204"/>
                  <a:ea typeface="+mn-ea"/>
                  <a:cs typeface="+mn-cs"/>
                </a:rPr>
                <a:t>Other actors </a:t>
              </a:r>
              <a:r>
                <a:rPr lang="en-GB" sz="1800" kern="1200" dirty="0">
                  <a:solidFill>
                    <a:prstClr val="white"/>
                  </a:solidFill>
                  <a:latin typeface="Calibri" panose="020F0502020204030204"/>
                  <a:ea typeface="+mn-ea"/>
                  <a:cs typeface="+mn-cs"/>
                </a:rPr>
                <a:t>such as NGOs or support professionals (psychologists, social workers) have no formal role in RTW</a:t>
              </a:r>
              <a:endParaRPr lang="en-US" sz="1800" kern="1200" dirty="0">
                <a:solidFill>
                  <a:prstClr val="white"/>
                </a:solidFill>
                <a:latin typeface="Calibri" panose="020F0502020204030204"/>
                <a:ea typeface="+mn-ea"/>
                <a:cs typeface="+mn-cs"/>
              </a:endParaRPr>
            </a:p>
          </p:txBody>
        </p:sp>
      </p:grpSp>
      <p:sp>
        <p:nvSpPr>
          <p:cNvPr id="35" name="CasetăText 34">
            <a:extLst>
              <a:ext uri="{FF2B5EF4-FFF2-40B4-BE49-F238E27FC236}">
                <a16:creationId xmlns:a16="http://schemas.microsoft.com/office/drawing/2014/main" id="{7CCE6C34-2913-41F8-B67C-7B997EAE3E62}"/>
              </a:ext>
            </a:extLst>
          </p:cNvPr>
          <p:cNvSpPr txBox="1"/>
          <p:nvPr/>
        </p:nvSpPr>
        <p:spPr>
          <a:xfrm>
            <a:off x="3883530" y="5072333"/>
            <a:ext cx="4833127" cy="1505798"/>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The provisions on the </a:t>
            </a:r>
            <a:r>
              <a:rPr lang="en-GB" sz="1800" kern="1200" dirty="0">
                <a:solidFill>
                  <a:prstClr val="white"/>
                </a:solidFill>
                <a:latin typeface="+mn-lt"/>
                <a:ea typeface="+mn-ea"/>
                <a:cs typeface="+mn-cs"/>
              </a:rPr>
              <a:t>recovery of work capacity may be considered </a:t>
            </a:r>
            <a:r>
              <a:rPr lang="en-GB" sz="1800" kern="1200" dirty="0">
                <a:solidFill>
                  <a:schemeClr val="tx1"/>
                </a:solidFill>
                <a:latin typeface="+mn-lt"/>
                <a:ea typeface="+mn-ea"/>
                <a:cs typeface="+mn-cs"/>
              </a:rPr>
              <a:t>active labour market policies </a:t>
            </a:r>
            <a:r>
              <a:rPr lang="en-GB" sz="1800" kern="1200" dirty="0">
                <a:solidFill>
                  <a:prstClr val="white"/>
                </a:solidFill>
                <a:latin typeface="+mn-lt"/>
                <a:ea typeface="+mn-ea"/>
                <a:cs typeface="+mn-cs"/>
              </a:rPr>
              <a:t>(but they regard only the medical rehabilitation)</a:t>
            </a:r>
            <a:endParaRPr lang="en-US" sz="1800" kern="1200" dirty="0">
              <a:solidFill>
                <a:prstClr val="white"/>
              </a:solidFill>
              <a:latin typeface="+mn-lt"/>
              <a:ea typeface="+mn-ea"/>
              <a:cs typeface="+mn-cs"/>
            </a:endParaRPr>
          </a:p>
        </p:txBody>
      </p:sp>
    </p:spTree>
    <p:extLst>
      <p:ext uri="{BB962C8B-B14F-4D97-AF65-F5344CB8AC3E}">
        <p14:creationId xmlns:p14="http://schemas.microsoft.com/office/powerpoint/2010/main" val="26197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7"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u 1">
            <a:extLst>
              <a:ext uri="{FF2B5EF4-FFF2-40B4-BE49-F238E27FC236}">
                <a16:creationId xmlns:a16="http://schemas.microsoft.com/office/drawing/2014/main" id="{01E1C401-37FB-4C5E-BCD7-509220DD5E61}"/>
              </a:ext>
            </a:extLst>
          </p:cNvPr>
          <p:cNvSpPr>
            <a:spLocks noGrp="1"/>
          </p:cNvSpPr>
          <p:nvPr>
            <p:ph type="title"/>
          </p:nvPr>
        </p:nvSpPr>
        <p:spPr>
          <a:xfrm>
            <a:off x="413657" y="225128"/>
            <a:ext cx="8158943" cy="528370"/>
          </a:xfrm>
        </p:spPr>
        <p:txBody>
          <a:bodyPr anchor="ctr">
            <a:normAutofit fontScale="90000"/>
          </a:bodyPr>
          <a:lstStyle/>
          <a:p>
            <a:r>
              <a:rPr lang="en-GB" sz="3200" dirty="0">
                <a:solidFill>
                  <a:srgbClr val="FFFFFF"/>
                </a:solidFill>
                <a:latin typeface="+mn-lt"/>
              </a:rPr>
              <a:t>Results so far: 2. Survey and interviews</a:t>
            </a:r>
            <a:endParaRPr lang="ro-RO" sz="3200" dirty="0">
              <a:solidFill>
                <a:srgbClr val="FFFFFF"/>
              </a:solidFill>
              <a:latin typeface="+mn-lt"/>
            </a:endParaRPr>
          </a:p>
        </p:txBody>
      </p:sp>
      <p:sp>
        <p:nvSpPr>
          <p:cNvPr id="12" name="CasetăText 11">
            <a:extLst>
              <a:ext uri="{FF2B5EF4-FFF2-40B4-BE49-F238E27FC236}">
                <a16:creationId xmlns:a16="http://schemas.microsoft.com/office/drawing/2014/main" id="{FC51BAE0-245D-4C25-8EA6-8791FDFE2E59}"/>
              </a:ext>
            </a:extLst>
          </p:cNvPr>
          <p:cNvSpPr txBox="1"/>
          <p:nvPr/>
        </p:nvSpPr>
        <p:spPr>
          <a:xfrm>
            <a:off x="413658" y="787977"/>
            <a:ext cx="8333010" cy="461665"/>
          </a:xfrm>
          <a:prstGeom prst="rect">
            <a:avLst/>
          </a:prstGeom>
          <a:noFill/>
        </p:spPr>
        <p:txBody>
          <a:bodyPr wrap="square">
            <a:spAutoFit/>
          </a:bodyPr>
          <a:lstStyle/>
          <a:p>
            <a:pPr lvl="0"/>
            <a:r>
              <a:rPr lang="en-GB" sz="2400" i="1" dirty="0">
                <a:solidFill>
                  <a:schemeClr val="bg1"/>
                </a:solidFill>
              </a:rPr>
              <a:t>Work in progress</a:t>
            </a:r>
            <a:endParaRPr lang="en-US" sz="2400" dirty="0">
              <a:solidFill>
                <a:schemeClr val="bg1"/>
              </a:solidFill>
            </a:endParaRPr>
          </a:p>
        </p:txBody>
      </p:sp>
      <p:sp>
        <p:nvSpPr>
          <p:cNvPr id="23" name="CasetăText 22">
            <a:extLst>
              <a:ext uri="{FF2B5EF4-FFF2-40B4-BE49-F238E27FC236}">
                <a16:creationId xmlns:a16="http://schemas.microsoft.com/office/drawing/2014/main" id="{26427E61-4C70-4B22-9284-2E14ABFA96C6}"/>
              </a:ext>
            </a:extLst>
          </p:cNvPr>
          <p:cNvSpPr txBox="1"/>
          <p:nvPr/>
        </p:nvSpPr>
        <p:spPr>
          <a:xfrm>
            <a:off x="413657" y="1641178"/>
            <a:ext cx="8333009" cy="1092607"/>
          </a:xfrm>
          <a:prstGeom prst="rect">
            <a:avLst/>
          </a:prstGeom>
          <a:noFill/>
        </p:spPr>
        <p:txBody>
          <a:bodyPr wrap="square">
            <a:spAutoFit/>
          </a:bodyPr>
          <a:lstStyle/>
          <a:p>
            <a:pPr marL="0" indent="0">
              <a:buNone/>
            </a:pPr>
            <a:r>
              <a:rPr lang="en-GB" sz="2000" dirty="0"/>
              <a:t>Survey for workers was just launched:</a:t>
            </a:r>
          </a:p>
          <a:p>
            <a:pPr marL="0" indent="0">
              <a:buNone/>
            </a:pPr>
            <a:r>
              <a:rPr lang="en-GB" sz="2000" dirty="0">
                <a:solidFill>
                  <a:srgbClr val="0070C0"/>
                </a:solidFill>
              </a:rPr>
              <a:t>             </a:t>
            </a:r>
            <a:r>
              <a:rPr lang="ro-RO" sz="2000" dirty="0">
                <a:solidFill>
                  <a:srgbClr val="0070C0"/>
                </a:solidFill>
                <a:hlinkClick r:id="rId2"/>
              </a:rPr>
              <a:t>https://www.surveymonkey.com/r/munca1</a:t>
            </a:r>
            <a:endParaRPr lang="en-GB" sz="2000" dirty="0">
              <a:solidFill>
                <a:srgbClr val="0070C0"/>
              </a:solidFill>
            </a:endParaRPr>
          </a:p>
          <a:p>
            <a:pPr marL="0" indent="0">
              <a:buNone/>
            </a:pPr>
            <a:endParaRPr lang="en-GB" sz="500" dirty="0">
              <a:solidFill>
                <a:srgbClr val="0070C0"/>
              </a:solidFill>
            </a:endParaRPr>
          </a:p>
          <a:p>
            <a:pPr marL="0" indent="0">
              <a:buNone/>
            </a:pPr>
            <a:r>
              <a:rPr lang="en-GB" sz="2000" dirty="0"/>
              <a:t>Interviews with employers, physicians and civil society actors - in 2022</a:t>
            </a:r>
            <a:endParaRPr lang="ro-RO" sz="2000" dirty="0"/>
          </a:p>
        </p:txBody>
      </p:sp>
      <p:sp>
        <p:nvSpPr>
          <p:cNvPr id="26" name="CasetăText 25">
            <a:extLst>
              <a:ext uri="{FF2B5EF4-FFF2-40B4-BE49-F238E27FC236}">
                <a16:creationId xmlns:a16="http://schemas.microsoft.com/office/drawing/2014/main" id="{FC097997-091F-48D5-A495-3BAEFCF319ED}"/>
              </a:ext>
            </a:extLst>
          </p:cNvPr>
          <p:cNvSpPr txBox="1"/>
          <p:nvPr/>
        </p:nvSpPr>
        <p:spPr>
          <a:xfrm>
            <a:off x="982413" y="3200128"/>
            <a:ext cx="8000999" cy="1261884"/>
          </a:xfrm>
          <a:prstGeom prst="rect">
            <a:avLst/>
          </a:prstGeom>
          <a:noFill/>
        </p:spPr>
        <p:txBody>
          <a:bodyPr wrap="square" rtlCol="0">
            <a:spAutoFit/>
          </a:bodyPr>
          <a:lstStyle/>
          <a:p>
            <a:pPr marL="342900" indent="-342900">
              <a:buFont typeface="Wingdings" panose="05000000000000000000" pitchFamily="2" charset="2"/>
              <a:buChar char="§"/>
            </a:pPr>
            <a:r>
              <a:rPr lang="en-GB" sz="1900" dirty="0"/>
              <a:t>The formal support offered to the employees with cancer for RTW is scarce</a:t>
            </a:r>
          </a:p>
          <a:p>
            <a:pPr marL="342900" indent="-342900">
              <a:buFont typeface="Wingdings" panose="05000000000000000000" pitchFamily="2" charset="2"/>
              <a:buChar char="§"/>
            </a:pPr>
            <a:r>
              <a:rPr lang="en-GB" sz="1900" dirty="0">
                <a:cs typeface="Arial" panose="020B0604020202020204" pitchFamily="34" charset="0"/>
              </a:rPr>
              <a:t>Health professionals don’t mention or even discourage RTW</a:t>
            </a:r>
          </a:p>
          <a:p>
            <a:pPr marL="342900" indent="-342900">
              <a:buFont typeface="Wingdings" panose="05000000000000000000" pitchFamily="2" charset="2"/>
              <a:buChar char="§"/>
            </a:pPr>
            <a:r>
              <a:rPr lang="en-GB" sz="1900" dirty="0">
                <a:cs typeface="Arial" panose="020B0604020202020204" pitchFamily="34" charset="0"/>
              </a:rPr>
              <a:t>RTW is not planned or phased, and rarely accommodations are offered</a:t>
            </a:r>
          </a:p>
          <a:p>
            <a:pPr marL="342900" indent="-342900">
              <a:buFont typeface="Wingdings" panose="05000000000000000000" pitchFamily="2" charset="2"/>
              <a:buChar char="§"/>
            </a:pPr>
            <a:r>
              <a:rPr lang="en-GB" sz="1900" dirty="0">
                <a:cs typeface="Arial" panose="020B0604020202020204" pitchFamily="34" charset="0"/>
              </a:rPr>
              <a:t>Discrimination reported in more than half of the cases for those who return</a:t>
            </a:r>
            <a:endParaRPr lang="en-GB" sz="2100" kern="50" dirty="0"/>
          </a:p>
        </p:txBody>
      </p:sp>
      <p:sp>
        <p:nvSpPr>
          <p:cNvPr id="7" name="CasetăText 6">
            <a:extLst>
              <a:ext uri="{FF2B5EF4-FFF2-40B4-BE49-F238E27FC236}">
                <a16:creationId xmlns:a16="http://schemas.microsoft.com/office/drawing/2014/main" id="{FD276071-7D08-4147-B1C7-6AB43AE18CDE}"/>
              </a:ext>
            </a:extLst>
          </p:cNvPr>
          <p:cNvSpPr txBox="1"/>
          <p:nvPr/>
        </p:nvSpPr>
        <p:spPr>
          <a:xfrm rot="16200000">
            <a:off x="153419" y="3613465"/>
            <a:ext cx="1151850" cy="400110"/>
          </a:xfrm>
          <a:prstGeom prst="rect">
            <a:avLst/>
          </a:prstGeom>
          <a:solidFill>
            <a:schemeClr val="accent5"/>
          </a:solidFill>
        </p:spPr>
        <p:txBody>
          <a:bodyPr wrap="square" rtlCol="0">
            <a:spAutoFit/>
          </a:bodyPr>
          <a:lstStyle/>
          <a:p>
            <a:r>
              <a:rPr lang="en-GB" sz="2000" dirty="0"/>
              <a:t>Patients</a:t>
            </a:r>
            <a:endParaRPr lang="ro-RO" sz="2000" dirty="0"/>
          </a:p>
        </p:txBody>
      </p:sp>
      <p:sp>
        <p:nvSpPr>
          <p:cNvPr id="33" name="CasetăText 32">
            <a:extLst>
              <a:ext uri="{FF2B5EF4-FFF2-40B4-BE49-F238E27FC236}">
                <a16:creationId xmlns:a16="http://schemas.microsoft.com/office/drawing/2014/main" id="{170E2A3F-3B37-4BB0-97DE-6FFB82EA6273}"/>
              </a:ext>
            </a:extLst>
          </p:cNvPr>
          <p:cNvSpPr txBox="1"/>
          <p:nvPr/>
        </p:nvSpPr>
        <p:spPr>
          <a:xfrm>
            <a:off x="421566" y="2859718"/>
            <a:ext cx="8000999" cy="400110"/>
          </a:xfrm>
          <a:prstGeom prst="rect">
            <a:avLst/>
          </a:prstGeom>
          <a:noFill/>
        </p:spPr>
        <p:txBody>
          <a:bodyPr wrap="square">
            <a:spAutoFit/>
          </a:bodyPr>
          <a:lstStyle/>
          <a:p>
            <a:r>
              <a:rPr lang="en-GB" sz="2000" dirty="0"/>
              <a:t>From previous research (on RTW after cancer) we know that:</a:t>
            </a:r>
          </a:p>
        </p:txBody>
      </p:sp>
      <p:sp>
        <p:nvSpPr>
          <p:cNvPr id="34" name="CasetăText 33">
            <a:extLst>
              <a:ext uri="{FF2B5EF4-FFF2-40B4-BE49-F238E27FC236}">
                <a16:creationId xmlns:a16="http://schemas.microsoft.com/office/drawing/2014/main" id="{115E6A96-B940-4D79-91A0-20AEE5CC2804}"/>
              </a:ext>
            </a:extLst>
          </p:cNvPr>
          <p:cNvSpPr txBox="1"/>
          <p:nvPr/>
        </p:nvSpPr>
        <p:spPr>
          <a:xfrm rot="16200000">
            <a:off x="75318" y="4968964"/>
            <a:ext cx="1308050" cy="400110"/>
          </a:xfrm>
          <a:prstGeom prst="rect">
            <a:avLst/>
          </a:prstGeom>
          <a:solidFill>
            <a:schemeClr val="accent5"/>
          </a:solidFill>
        </p:spPr>
        <p:txBody>
          <a:bodyPr wrap="square" rtlCol="0">
            <a:spAutoFit/>
          </a:bodyPr>
          <a:lstStyle/>
          <a:p>
            <a:r>
              <a:rPr lang="en-GB" sz="2000" dirty="0"/>
              <a:t>Employers</a:t>
            </a:r>
            <a:endParaRPr lang="ro-RO" sz="2000" dirty="0"/>
          </a:p>
        </p:txBody>
      </p:sp>
      <p:sp>
        <p:nvSpPr>
          <p:cNvPr id="36" name="CasetăText 35">
            <a:extLst>
              <a:ext uri="{FF2B5EF4-FFF2-40B4-BE49-F238E27FC236}">
                <a16:creationId xmlns:a16="http://schemas.microsoft.com/office/drawing/2014/main" id="{9BD3513F-71BC-4398-B4AD-52048B39A2C9}"/>
              </a:ext>
            </a:extLst>
          </p:cNvPr>
          <p:cNvSpPr txBox="1"/>
          <p:nvPr/>
        </p:nvSpPr>
        <p:spPr>
          <a:xfrm>
            <a:off x="982413" y="5994272"/>
            <a:ext cx="7900330" cy="692497"/>
          </a:xfrm>
          <a:prstGeom prst="rect">
            <a:avLst/>
          </a:prstGeom>
          <a:noFill/>
        </p:spPr>
        <p:txBody>
          <a:bodyPr wrap="square">
            <a:spAutoFit/>
          </a:bodyPr>
          <a:lstStyle/>
          <a:p>
            <a:pPr marL="342900" indent="-342900">
              <a:buFont typeface="Wingdings" panose="05000000000000000000" pitchFamily="2" charset="2"/>
              <a:buChar char="§"/>
            </a:pPr>
            <a:r>
              <a:rPr lang="en-GB" sz="1900" kern="50" dirty="0"/>
              <a:t>NGOs have a very narrow involvement in cancer survivorship</a:t>
            </a:r>
          </a:p>
          <a:p>
            <a:pPr marL="342900" indent="-342900">
              <a:buFont typeface="Wingdings" panose="05000000000000000000" pitchFamily="2" charset="2"/>
              <a:buChar char="§"/>
            </a:pPr>
            <a:r>
              <a:rPr lang="en-GB" sz="1900" kern="50" dirty="0"/>
              <a:t>Only 5.2% aim to </a:t>
            </a:r>
            <a:r>
              <a:rPr lang="en-GB" sz="2000" kern="50" dirty="0"/>
              <a:t>offer support for work reintegration of cancer patients</a:t>
            </a:r>
            <a:endParaRPr lang="en-GB" sz="1900" dirty="0"/>
          </a:p>
        </p:txBody>
      </p:sp>
      <p:sp>
        <p:nvSpPr>
          <p:cNvPr id="37" name="CasetăText 36">
            <a:extLst>
              <a:ext uri="{FF2B5EF4-FFF2-40B4-BE49-F238E27FC236}">
                <a16:creationId xmlns:a16="http://schemas.microsoft.com/office/drawing/2014/main" id="{2426C98D-B845-471D-B31E-2E5897EE6938}"/>
              </a:ext>
            </a:extLst>
          </p:cNvPr>
          <p:cNvSpPr txBox="1"/>
          <p:nvPr/>
        </p:nvSpPr>
        <p:spPr>
          <a:xfrm>
            <a:off x="982413" y="4684271"/>
            <a:ext cx="7726386" cy="969496"/>
          </a:xfrm>
          <a:prstGeom prst="rect">
            <a:avLst/>
          </a:prstGeom>
          <a:noFill/>
        </p:spPr>
        <p:txBody>
          <a:bodyPr wrap="square">
            <a:spAutoFit/>
          </a:bodyPr>
          <a:lstStyle/>
          <a:p>
            <a:pPr marL="342900" indent="-342900">
              <a:buFont typeface="Wingdings" panose="05000000000000000000" pitchFamily="2" charset="2"/>
              <a:buChar char="§"/>
            </a:pPr>
            <a:r>
              <a:rPr lang="en-GB" sz="1900" kern="50" dirty="0"/>
              <a:t>Employers complain of </a:t>
            </a:r>
            <a:r>
              <a:rPr lang="en-GB" sz="1900" kern="50" dirty="0">
                <a:cs typeface="Arial" panose="020B0604020202020204" pitchFamily="34" charset="0"/>
              </a:rPr>
              <a:t>t</a:t>
            </a:r>
            <a:r>
              <a:rPr lang="en-GB" sz="1900" dirty="0">
                <a:cs typeface="Arial" panose="020B0604020202020204" pitchFamily="34" charset="0"/>
              </a:rPr>
              <a:t>he lack of legal and organizational flexibility, </a:t>
            </a:r>
          </a:p>
          <a:p>
            <a:pPr marL="342900" indent="-342900">
              <a:buFont typeface="Wingdings" panose="05000000000000000000" pitchFamily="2" charset="2"/>
              <a:buChar char="§"/>
            </a:pPr>
            <a:r>
              <a:rPr lang="en-GB" sz="1900" dirty="0">
                <a:cs typeface="Arial" panose="020B0604020202020204" pitchFamily="34" charset="0"/>
              </a:rPr>
              <a:t>They wish to have clear procedures and guidelines for RTW</a:t>
            </a:r>
          </a:p>
          <a:p>
            <a:pPr marL="342900" indent="-342900">
              <a:buFont typeface="Wingdings" panose="05000000000000000000" pitchFamily="2" charset="2"/>
              <a:buChar char="§"/>
            </a:pPr>
            <a:r>
              <a:rPr lang="en-GB" sz="1900" dirty="0">
                <a:cs typeface="Arial" panose="020B0604020202020204" pitchFamily="34" charset="0"/>
              </a:rPr>
              <a:t>They wish to have more collaboration with other actors involved </a:t>
            </a:r>
            <a:endParaRPr lang="en-GB" sz="1900" dirty="0"/>
          </a:p>
        </p:txBody>
      </p:sp>
      <p:sp>
        <p:nvSpPr>
          <p:cNvPr id="38" name="CasetăText 37">
            <a:extLst>
              <a:ext uri="{FF2B5EF4-FFF2-40B4-BE49-F238E27FC236}">
                <a16:creationId xmlns:a16="http://schemas.microsoft.com/office/drawing/2014/main" id="{1E1D8230-1CAF-4213-9ECC-D9FB802D1FDE}"/>
              </a:ext>
            </a:extLst>
          </p:cNvPr>
          <p:cNvSpPr txBox="1"/>
          <p:nvPr/>
        </p:nvSpPr>
        <p:spPr>
          <a:xfrm rot="16200000">
            <a:off x="311855" y="6140466"/>
            <a:ext cx="852901" cy="400110"/>
          </a:xfrm>
          <a:prstGeom prst="rect">
            <a:avLst/>
          </a:prstGeom>
          <a:solidFill>
            <a:schemeClr val="accent5"/>
          </a:solidFill>
        </p:spPr>
        <p:txBody>
          <a:bodyPr wrap="square" rtlCol="0">
            <a:spAutoFit/>
          </a:bodyPr>
          <a:lstStyle/>
          <a:p>
            <a:r>
              <a:rPr lang="en-GB" sz="2000" dirty="0"/>
              <a:t>NGOs</a:t>
            </a:r>
            <a:endParaRPr lang="ro-RO" sz="2000" dirty="0"/>
          </a:p>
        </p:txBody>
      </p:sp>
    </p:spTree>
    <p:extLst>
      <p:ext uri="{BB962C8B-B14F-4D97-AF65-F5344CB8AC3E}">
        <p14:creationId xmlns:p14="http://schemas.microsoft.com/office/powerpoint/2010/main" val="2860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animBg="1"/>
      <p:bldP spid="33" grpId="0"/>
      <p:bldP spid="34" grpId="0" animBg="1"/>
      <p:bldP spid="36" grpId="0"/>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B177C204-0E5B-4DFE-8577-73157C19798A}"/>
              </a:ext>
            </a:extLst>
          </p:cNvPr>
          <p:cNvSpPr>
            <a:spLocks noGrp="1"/>
          </p:cNvSpPr>
          <p:nvPr>
            <p:ph type="title"/>
          </p:nvPr>
        </p:nvSpPr>
        <p:spPr>
          <a:xfrm>
            <a:off x="313668" y="807459"/>
            <a:ext cx="2401025" cy="3387497"/>
          </a:xfrm>
        </p:spPr>
        <p:txBody>
          <a:bodyPr anchor="b">
            <a:normAutofit/>
          </a:bodyPr>
          <a:lstStyle/>
          <a:p>
            <a:pPr algn="ctr"/>
            <a:r>
              <a:rPr lang="en-GB" sz="3500" dirty="0">
                <a:solidFill>
                  <a:srgbClr val="FFFFFF"/>
                </a:solidFill>
                <a:latin typeface="Calibri" panose="020F0502020204030204" pitchFamily="34" charset="0"/>
                <a:cs typeface="Calibri" panose="020F0502020204030204" pitchFamily="34" charset="0"/>
              </a:rPr>
              <a:t>Future outcomes of the project</a:t>
            </a:r>
            <a:endParaRPr lang="ro-RO" sz="3500" dirty="0">
              <a:solidFill>
                <a:srgbClr val="FFFFFF"/>
              </a:solidFill>
              <a:latin typeface="Calibri" panose="020F0502020204030204" pitchFamily="34" charset="0"/>
              <a:cs typeface="Calibri" panose="020F0502020204030204" pitchFamily="34" charset="0"/>
            </a:endParaRPr>
          </a:p>
        </p:txBody>
      </p:sp>
      <p:sp>
        <p:nvSpPr>
          <p:cNvPr id="3" name="Substituent conținut 2">
            <a:extLst>
              <a:ext uri="{FF2B5EF4-FFF2-40B4-BE49-F238E27FC236}">
                <a16:creationId xmlns:a16="http://schemas.microsoft.com/office/drawing/2014/main" id="{72679F44-26AD-406B-81AD-0D89479430E1}"/>
              </a:ext>
            </a:extLst>
          </p:cNvPr>
          <p:cNvSpPr>
            <a:spLocks noGrp="1"/>
          </p:cNvSpPr>
          <p:nvPr>
            <p:ph idx="1"/>
          </p:nvPr>
        </p:nvSpPr>
        <p:spPr>
          <a:xfrm>
            <a:off x="3491021" y="430306"/>
            <a:ext cx="5272063" cy="6078069"/>
          </a:xfrm>
        </p:spPr>
        <p:txBody>
          <a:bodyPr anchor="ctr">
            <a:noAutofit/>
          </a:bodyPr>
          <a:lstStyle/>
          <a:p>
            <a:pPr marL="0" indent="0" algn="just">
              <a:lnSpc>
                <a:spcPct val="100000"/>
              </a:lnSpc>
              <a:spcBef>
                <a:spcPts val="0"/>
              </a:spcBef>
              <a:buNone/>
            </a:pPr>
            <a:r>
              <a:rPr lang="en-GB" sz="2100" dirty="0">
                <a:latin typeface="Calibri" panose="020F0502020204030204" pitchFamily="34" charset="0"/>
                <a:cs typeface="Calibri" panose="020F0502020204030204" pitchFamily="34" charset="0"/>
              </a:rPr>
              <a:t>Besides a</a:t>
            </a:r>
            <a:r>
              <a:rPr lang="en-GB" sz="2100" b="0" i="0" u="none" strike="noStrike" baseline="0" dirty="0">
                <a:latin typeface="Calibri" panose="020F0502020204030204" pitchFamily="34" charset="0"/>
                <a:cs typeface="Calibri" panose="020F0502020204030204" pitchFamily="34" charset="0"/>
              </a:rPr>
              <a:t>cademic results:</a:t>
            </a:r>
          </a:p>
          <a:p>
            <a:pPr marL="0" indent="0" algn="just">
              <a:lnSpc>
                <a:spcPct val="100000"/>
              </a:lnSpc>
              <a:spcBef>
                <a:spcPts val="0"/>
              </a:spcBef>
              <a:buNone/>
            </a:pPr>
            <a:endParaRPr lang="en-GB" sz="1500" b="0" i="0" u="none" strike="noStrike" baseline="0" dirty="0">
              <a:latin typeface="Calibri" panose="020F0502020204030204" pitchFamily="34" charset="0"/>
              <a:cs typeface="Calibri" panose="020F0502020204030204" pitchFamily="34" charset="0"/>
            </a:endParaRPr>
          </a:p>
          <a:p>
            <a:pPr marL="0" indent="0" algn="just">
              <a:lnSpc>
                <a:spcPct val="100000"/>
              </a:lnSpc>
              <a:spcBef>
                <a:spcPts val="0"/>
              </a:spcBef>
              <a:buNone/>
            </a:pPr>
            <a:r>
              <a:rPr lang="en-GB" sz="2100" b="0" i="0" u="none" strike="noStrike" baseline="0" dirty="0">
                <a:latin typeface="Calibri" panose="020F0502020204030204" pitchFamily="34" charset="0"/>
                <a:cs typeface="Calibri" panose="020F0502020204030204" pitchFamily="34" charset="0"/>
              </a:rPr>
              <a:t>A policy brief</a:t>
            </a:r>
          </a:p>
          <a:p>
            <a:pPr marL="0" indent="0" algn="just">
              <a:lnSpc>
                <a:spcPct val="100000"/>
              </a:lnSpc>
              <a:spcBef>
                <a:spcPts val="0"/>
              </a:spcBef>
              <a:buNone/>
            </a:pPr>
            <a:endParaRPr lang="en-GB" sz="1500" b="0" i="0" u="none" strike="noStrike" baseline="0" dirty="0">
              <a:latin typeface="Calibri" panose="020F0502020204030204" pitchFamily="34" charset="0"/>
              <a:cs typeface="Calibri" panose="020F0502020204030204" pitchFamily="34" charset="0"/>
            </a:endParaRPr>
          </a:p>
          <a:p>
            <a:pPr marL="0" indent="0" algn="just">
              <a:lnSpc>
                <a:spcPct val="100000"/>
              </a:lnSpc>
              <a:spcBef>
                <a:spcPts val="0"/>
              </a:spcBef>
              <a:buNone/>
            </a:pPr>
            <a:r>
              <a:rPr lang="en-GB" sz="2100" dirty="0">
                <a:latin typeface="Calibri" panose="020F0502020204030204" pitchFamily="34" charset="0"/>
                <a:cs typeface="Calibri" panose="020F0502020204030204" pitchFamily="34" charset="0"/>
              </a:rPr>
              <a:t>Support materials (f</a:t>
            </a:r>
            <a:r>
              <a:rPr lang="en-GB" sz="2100" b="0" i="0" u="none" strike="noStrike" baseline="0" dirty="0">
                <a:latin typeface="Calibri" panose="020F0502020204030204" pitchFamily="34" charset="0"/>
                <a:cs typeface="Calibri" panose="020F0502020204030204" pitchFamily="34" charset="0"/>
              </a:rPr>
              <a:t>lyers) for workers and employers</a:t>
            </a:r>
          </a:p>
          <a:p>
            <a:pPr marL="0" indent="0" algn="just">
              <a:lnSpc>
                <a:spcPct val="100000"/>
              </a:lnSpc>
              <a:spcBef>
                <a:spcPts val="0"/>
              </a:spcBef>
              <a:buNone/>
            </a:pPr>
            <a:endParaRPr lang="en-GB" sz="1500" b="0" i="0" u="none" strike="noStrike" baseline="0" dirty="0">
              <a:latin typeface="Calibri" panose="020F0502020204030204" pitchFamily="34" charset="0"/>
              <a:cs typeface="Calibri" panose="020F0502020204030204" pitchFamily="34" charset="0"/>
            </a:endParaRPr>
          </a:p>
          <a:p>
            <a:pPr marL="0" indent="0" algn="just">
              <a:lnSpc>
                <a:spcPct val="100000"/>
              </a:lnSpc>
              <a:spcBef>
                <a:spcPts val="0"/>
              </a:spcBef>
              <a:buNone/>
            </a:pPr>
            <a:r>
              <a:rPr lang="en-GB" sz="2100" dirty="0">
                <a:latin typeface="Calibri" panose="020F0502020204030204" pitchFamily="34" charset="0"/>
                <a:cs typeface="Calibri" panose="020F0502020204030204" pitchFamily="34" charset="0"/>
              </a:rPr>
              <a:t>T</a:t>
            </a:r>
            <a:r>
              <a:rPr lang="en-GB" sz="2100" b="0" i="0" u="none" strike="noStrike" baseline="0" dirty="0">
                <a:latin typeface="Calibri" panose="020F0502020204030204" pitchFamily="34" charset="0"/>
                <a:cs typeface="Calibri" panose="020F0502020204030204" pitchFamily="34" charset="0"/>
              </a:rPr>
              <a:t>he </a:t>
            </a:r>
            <a:r>
              <a:rPr lang="en-GB" sz="2100" b="0" i="1" u="none" strike="noStrike" baseline="0" dirty="0">
                <a:latin typeface="Calibri" panose="020F0502020204030204" pitchFamily="34" charset="0"/>
                <a:cs typeface="Calibri" panose="020F0502020204030204" pitchFamily="34" charset="0"/>
              </a:rPr>
              <a:t>Return to Work Portal </a:t>
            </a:r>
            <a:r>
              <a:rPr lang="en-GB" sz="2100" b="0" u="none" strike="noStrike" baseline="0" dirty="0">
                <a:latin typeface="Calibri" panose="020F0502020204030204" pitchFamily="34" charset="0"/>
                <a:cs typeface="Calibri" panose="020F0502020204030204" pitchFamily="34" charset="0"/>
              </a:rPr>
              <a:t>(to be done in 2023)</a:t>
            </a:r>
            <a:endParaRPr lang="en-GB" sz="2100" dirty="0">
              <a:latin typeface="Calibri" panose="020F0502020204030204" pitchFamily="34" charset="0"/>
              <a:cs typeface="Calibri" panose="020F0502020204030204" pitchFamily="34" charset="0"/>
            </a:endParaRPr>
          </a:p>
          <a:p>
            <a:pPr marL="452438" algn="just">
              <a:lnSpc>
                <a:spcPct val="100000"/>
              </a:lnSpc>
              <a:spcBef>
                <a:spcPts val="0"/>
              </a:spcBef>
              <a:buFont typeface="Wingdings" panose="05000000000000000000" pitchFamily="2" charset="2"/>
              <a:buChar char="§"/>
            </a:pPr>
            <a:r>
              <a:rPr lang="en-GB" sz="2100" b="0" i="0" u="none" strike="noStrike" baseline="0" dirty="0">
                <a:latin typeface="Calibri" panose="020F0502020204030204" pitchFamily="34" charset="0"/>
                <a:cs typeface="Calibri" panose="020F0502020204030204" pitchFamily="34" charset="0"/>
              </a:rPr>
              <a:t>A </a:t>
            </a:r>
            <a:r>
              <a:rPr lang="en-GB" sz="2100" dirty="0">
                <a:latin typeface="Calibri" panose="020F0502020204030204" pitchFamily="34" charset="0"/>
                <a:cs typeface="Calibri" panose="020F0502020204030204" pitchFamily="34" charset="0"/>
              </a:rPr>
              <a:t>website in Romanian, </a:t>
            </a:r>
            <a:r>
              <a:rPr lang="en-GB" sz="2100" b="0" i="0" u="none" strike="noStrike" baseline="0" dirty="0">
                <a:latin typeface="Calibri" panose="020F0502020204030204" pitchFamily="34" charset="0"/>
                <a:cs typeface="Calibri" panose="020F0502020204030204" pitchFamily="34" charset="0"/>
              </a:rPr>
              <a:t>based on project results, g</a:t>
            </a:r>
            <a:r>
              <a:rPr lang="en-GB" sz="2100" dirty="0">
                <a:latin typeface="Calibri" panose="020F0502020204030204" pitchFamily="34" charset="0"/>
                <a:cs typeface="Calibri" panose="020F0502020204030204" pitchFamily="34" charset="0"/>
              </a:rPr>
              <a:t>athering all </a:t>
            </a:r>
            <a:r>
              <a:rPr lang="en-GB" sz="2100" b="0" i="0" u="none" strike="noStrike" baseline="0" dirty="0">
                <a:latin typeface="Calibri" panose="020F0502020204030204" pitchFamily="34" charset="0"/>
                <a:cs typeface="Calibri" panose="020F0502020204030204" pitchFamily="34" charset="0"/>
              </a:rPr>
              <a:t>resources in one place</a:t>
            </a:r>
          </a:p>
          <a:p>
            <a:pPr marL="452438" algn="just">
              <a:lnSpc>
                <a:spcPct val="100000"/>
              </a:lnSpc>
              <a:spcBef>
                <a:spcPts val="0"/>
              </a:spcBef>
              <a:buFont typeface="Wingdings" panose="05000000000000000000" pitchFamily="2" charset="2"/>
              <a:buChar char="§"/>
            </a:pPr>
            <a:r>
              <a:rPr lang="en-GB" sz="2100" b="0" i="0" u="none" strike="noStrike" baseline="0" dirty="0">
                <a:latin typeface="Calibri" panose="020F0502020204030204" pitchFamily="34" charset="0"/>
                <a:cs typeface="Calibri" panose="020F0502020204030204" pitchFamily="34" charset="0"/>
              </a:rPr>
              <a:t>Specific content for </a:t>
            </a:r>
            <a:r>
              <a:rPr lang="en-GB" sz="2100" dirty="0">
                <a:latin typeface="Calibri" panose="020F0502020204030204" pitchFamily="34" charset="0"/>
                <a:cs typeface="Calibri" panose="020F0502020204030204" pitchFamily="34" charset="0"/>
              </a:rPr>
              <a:t>every </a:t>
            </a:r>
            <a:r>
              <a:rPr lang="en-GB" sz="2100" b="0" i="0" u="none" strike="noStrike" baseline="0" dirty="0">
                <a:latin typeface="Calibri" panose="020F0502020204030204" pitchFamily="34" charset="0"/>
                <a:cs typeface="Calibri" panose="020F0502020204030204" pitchFamily="34" charset="0"/>
              </a:rPr>
              <a:t>category of stakeholders (workers, employers, health professionals, colleagues, family etc.)</a:t>
            </a:r>
          </a:p>
          <a:p>
            <a:pPr marL="1023938" lvl="1" indent="-342900" algn="just">
              <a:lnSpc>
                <a:spcPct val="100000"/>
              </a:lnSpc>
              <a:spcBef>
                <a:spcPts val="0"/>
              </a:spcBef>
              <a:buFont typeface="Wingdings" panose="05000000000000000000" pitchFamily="2" charset="2"/>
              <a:buChar char="ü"/>
            </a:pPr>
            <a:r>
              <a:rPr lang="en-GB" sz="1900" dirty="0">
                <a:latin typeface="Calibri" panose="020F0502020204030204" pitchFamily="34" charset="0"/>
                <a:cs typeface="Calibri" panose="020F0502020204030204" pitchFamily="34" charset="0"/>
              </a:rPr>
              <a:t>I</a:t>
            </a:r>
            <a:r>
              <a:rPr lang="en-GB" sz="1900" b="0" i="0" u="none" strike="noStrike" baseline="0" dirty="0">
                <a:latin typeface="Calibri" panose="020F0502020204030204" pitchFamily="34" charset="0"/>
                <a:cs typeface="Calibri" panose="020F0502020204030204" pitchFamily="34" charset="0"/>
              </a:rPr>
              <a:t>nformation on legislation </a:t>
            </a:r>
          </a:p>
          <a:p>
            <a:pPr marL="1023938" lvl="1" indent="-342900" algn="just">
              <a:lnSpc>
                <a:spcPct val="100000"/>
              </a:lnSpc>
              <a:spcBef>
                <a:spcPts val="0"/>
              </a:spcBef>
              <a:buFont typeface="Wingdings" panose="05000000000000000000" pitchFamily="2" charset="2"/>
              <a:buChar char="ü"/>
            </a:pPr>
            <a:r>
              <a:rPr lang="en-GB" sz="1900" b="0" i="1" u="none" strike="noStrike" baseline="0" dirty="0">
                <a:latin typeface="Calibri" panose="020F0502020204030204" pitchFamily="34" charset="0"/>
                <a:cs typeface="Calibri" panose="020F0502020204030204" pitchFamily="34" charset="0"/>
              </a:rPr>
              <a:t>How-to </a:t>
            </a:r>
            <a:r>
              <a:rPr lang="en-GB" sz="1900" b="0" u="none" strike="noStrike" baseline="0" dirty="0">
                <a:latin typeface="Calibri" panose="020F0502020204030204" pitchFamily="34" charset="0"/>
                <a:cs typeface="Calibri" panose="020F0502020204030204" pitchFamily="34" charset="0"/>
              </a:rPr>
              <a:t>type of information</a:t>
            </a:r>
            <a:r>
              <a:rPr lang="en-GB" sz="1900" b="0" i="1" u="none" strike="noStrike" baseline="0" dirty="0">
                <a:latin typeface="Calibri" panose="020F0502020204030204" pitchFamily="34" charset="0"/>
                <a:cs typeface="Calibri" panose="020F0502020204030204" pitchFamily="34" charset="0"/>
              </a:rPr>
              <a:t> </a:t>
            </a:r>
            <a:r>
              <a:rPr lang="en-GB" sz="1900" b="0" i="0" u="none" strike="noStrike" baseline="0" dirty="0">
                <a:latin typeface="Calibri" panose="020F0502020204030204" pitchFamily="34" charset="0"/>
                <a:cs typeface="Calibri" panose="020F0502020204030204" pitchFamily="34" charset="0"/>
              </a:rPr>
              <a:t>for specific situations (e.g. how to communicate with an employee with a chronic illness)</a:t>
            </a:r>
          </a:p>
          <a:p>
            <a:pPr marL="1023938" lvl="1" indent="-342900" algn="just">
              <a:lnSpc>
                <a:spcPct val="100000"/>
              </a:lnSpc>
              <a:spcBef>
                <a:spcPts val="0"/>
              </a:spcBef>
              <a:buFont typeface="Wingdings" panose="05000000000000000000" pitchFamily="2" charset="2"/>
              <a:buChar char="ü"/>
            </a:pPr>
            <a:r>
              <a:rPr lang="en-GB" sz="1900" b="0" i="0" u="none" strike="noStrike" baseline="0" dirty="0">
                <a:latin typeface="Calibri" panose="020F0502020204030204" pitchFamily="34" charset="0"/>
                <a:cs typeface="Calibri" panose="020F0502020204030204" pitchFamily="34" charset="0"/>
              </a:rPr>
              <a:t>Resources (links to other websites, available sources of support etc.)</a:t>
            </a:r>
            <a:endParaRPr lang="ro-RO"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28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280148-0C26-487F-B9B5-B3577D58B429}"/>
              </a:ext>
            </a:extLst>
          </p:cNvPr>
          <p:cNvSpPr>
            <a:spLocks noGrp="1"/>
          </p:cNvSpPr>
          <p:nvPr>
            <p:ph type="title"/>
          </p:nvPr>
        </p:nvSpPr>
        <p:spPr>
          <a:xfrm>
            <a:off x="628650" y="182246"/>
            <a:ext cx="7886700" cy="1325563"/>
          </a:xfrm>
        </p:spPr>
        <p:txBody>
          <a:bodyPr/>
          <a:lstStyle/>
          <a:p>
            <a:pPr algn="ctr"/>
            <a:r>
              <a:rPr lang="en-GB" dirty="0"/>
              <a:t>Thank you!</a:t>
            </a:r>
            <a:endParaRPr lang="ro-RO" dirty="0"/>
          </a:p>
        </p:txBody>
      </p:sp>
      <p:sp>
        <p:nvSpPr>
          <p:cNvPr id="4" name="CasetăText 3">
            <a:extLst>
              <a:ext uri="{FF2B5EF4-FFF2-40B4-BE49-F238E27FC236}">
                <a16:creationId xmlns:a16="http://schemas.microsoft.com/office/drawing/2014/main" id="{FFC698E4-F3C4-42B3-94EC-24AEC58CCD49}"/>
              </a:ext>
            </a:extLst>
          </p:cNvPr>
          <p:cNvSpPr txBox="1"/>
          <p:nvPr/>
        </p:nvSpPr>
        <p:spPr>
          <a:xfrm>
            <a:off x="800772" y="1684322"/>
            <a:ext cx="7886700" cy="2185214"/>
          </a:xfrm>
          <a:prstGeom prst="rect">
            <a:avLst/>
          </a:prstGeom>
          <a:noFill/>
        </p:spPr>
        <p:txBody>
          <a:bodyPr wrap="square" rtlCol="0">
            <a:spAutoFit/>
          </a:bodyPr>
          <a:lstStyle/>
          <a:p>
            <a:r>
              <a:rPr lang="en-GB" sz="2400" dirty="0"/>
              <a:t>Contact: </a:t>
            </a:r>
            <a:r>
              <a:rPr lang="en-GB" sz="2400" dirty="0">
                <a:hlinkClick r:id="rId2"/>
              </a:rPr>
              <a:t>adela.popa@ulbsibiu.ro</a:t>
            </a:r>
            <a:endParaRPr lang="en-GB" sz="2400" dirty="0"/>
          </a:p>
          <a:p>
            <a:endParaRPr lang="en-GB" sz="2400" dirty="0"/>
          </a:p>
          <a:p>
            <a:r>
              <a:rPr lang="en-GB" sz="2400" dirty="0"/>
              <a:t>Website of the project: </a:t>
            </a:r>
          </a:p>
          <a:p>
            <a:r>
              <a:rPr lang="en-GB" sz="2000" dirty="0">
                <a:hlinkClick r:id="rId3"/>
              </a:rPr>
              <a:t>https://sites.google.com/a/ulbsibiu.ro/adela-popa/cercetare/chronic-conditions-and-work-project</a:t>
            </a:r>
            <a:endParaRPr lang="en-GB" sz="2000" dirty="0"/>
          </a:p>
          <a:p>
            <a:endParaRPr lang="ro-RO" sz="2400" dirty="0"/>
          </a:p>
        </p:txBody>
      </p:sp>
      <p:sp>
        <p:nvSpPr>
          <p:cNvPr id="3" name="Rectangle 2">
            <a:extLst>
              <a:ext uri="{FF2B5EF4-FFF2-40B4-BE49-F238E27FC236}">
                <a16:creationId xmlns:a16="http://schemas.microsoft.com/office/drawing/2014/main" id="{3888BC05-2F3E-4702-8631-977118B3D1E7}"/>
              </a:ext>
            </a:extLst>
          </p:cNvPr>
          <p:cNvSpPr>
            <a:spLocks noChangeArrowheads="1"/>
          </p:cNvSpPr>
          <p:nvPr/>
        </p:nvSpPr>
        <p:spPr bwMode="auto">
          <a:xfrm>
            <a:off x="800772" y="4550309"/>
            <a:ext cx="78867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b="1" i="0" u="none" strike="noStrike" cap="none" normalizeH="0" baseline="0" dirty="0">
                <a:ln>
                  <a:noFill/>
                </a:ln>
                <a:solidFill>
                  <a:srgbClr val="0070C0"/>
                </a:solidFill>
                <a:effectLst/>
                <a:latin typeface="+mn-lt"/>
                <a:ea typeface="Calibri" panose="020F0502020204030204" pitchFamily="34" charset="0"/>
                <a:cs typeface="Calibri" panose="020F0502020204030204" pitchFamily="34" charset="0"/>
              </a:rPr>
              <a:t>Acknowledgment:</a:t>
            </a:r>
          </a:p>
          <a:p>
            <a:pPr marL="0" marR="0" lvl="0" indent="0" algn="just"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b="0" i="0" u="none" strike="noStrike" cap="none" normalizeH="0" baseline="0" dirty="0">
              <a:ln>
                <a:noFill/>
              </a:ln>
              <a:solidFill>
                <a:srgbClr val="0070C0"/>
              </a:solidFill>
              <a:effectLst/>
              <a:latin typeface="+mn-lt"/>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b="0" i="0" u="none" strike="noStrike" cap="none" normalizeH="0" baseline="0" dirty="0">
                <a:ln>
                  <a:noFill/>
                </a:ln>
                <a:solidFill>
                  <a:srgbClr val="0070C0"/>
                </a:solidFill>
                <a:effectLst/>
                <a:latin typeface="+mn-lt"/>
                <a:ea typeface="Calibri" panose="020F0502020204030204" pitchFamily="34" charset="0"/>
                <a:cs typeface="Calibri" panose="020F0502020204030204" pitchFamily="34" charset="0"/>
              </a:rPr>
              <a:t>Paper done within the project </a:t>
            </a:r>
            <a:r>
              <a:rPr kumimoji="0" lang="en-GB" altLang="en-US" b="0" i="1" u="none" strike="noStrike" cap="none" normalizeH="0" baseline="0" dirty="0">
                <a:ln>
                  <a:noFill/>
                </a:ln>
                <a:solidFill>
                  <a:srgbClr val="0070C0"/>
                </a:solidFill>
                <a:effectLst/>
                <a:latin typeface="+mn-lt"/>
                <a:ea typeface="Calibri" panose="020F0502020204030204" pitchFamily="34" charset="0"/>
                <a:cs typeface="Calibri" panose="020F0502020204030204" pitchFamily="34" charset="0"/>
              </a:rPr>
              <a:t>The challenges of returning to work after chronic illness in Romania: barriers, facilitators and collaboration of stakeholders</a:t>
            </a:r>
            <a:r>
              <a:rPr kumimoji="0" lang="en-GB" altLang="en-US" b="0" i="0" u="none" strike="noStrike" cap="none" normalizeH="0" baseline="0" dirty="0">
                <a:ln>
                  <a:noFill/>
                </a:ln>
                <a:solidFill>
                  <a:srgbClr val="0070C0"/>
                </a:solidFill>
                <a:effectLst/>
                <a:latin typeface="+mn-lt"/>
                <a:ea typeface="Calibri" panose="020F0502020204030204" pitchFamily="34" charset="0"/>
                <a:cs typeface="Calibri" panose="020F0502020204030204" pitchFamily="34" charset="0"/>
              </a:rPr>
              <a:t> (RTW-CI), project code PN-III-P4-ID-PCE-2020-1384, d</a:t>
            </a:r>
            <a:r>
              <a:rPr kumimoji="0" lang="en-GB" altLang="en-US" b="0" i="0" u="none" strike="noStrike" cap="none" normalizeH="0" baseline="0" dirty="0">
                <a:ln>
                  <a:noFill/>
                </a:ln>
                <a:solidFill>
                  <a:srgbClr val="0070C0"/>
                </a:solidFill>
                <a:effectLst/>
                <a:latin typeface="+mn-lt"/>
                <a:ea typeface="Calibri" panose="020F0502020204030204" pitchFamily="34" charset="0"/>
              </a:rPr>
              <a:t>elivered by Lucian Blaga University of Sibiu, with funding from CNCS-UEFISCDI</a:t>
            </a:r>
            <a:r>
              <a:rPr kumimoji="0" lang="en-GB" altLang="en-US" b="0" i="0" u="none" strike="noStrike" cap="none" normalizeH="0" baseline="0" dirty="0">
                <a:ln>
                  <a:noFill/>
                </a:ln>
                <a:solidFill>
                  <a:schemeClr val="tx1"/>
                </a:solidFill>
                <a:effectLst/>
                <a:latin typeface="+mn-lt"/>
              </a:rPr>
              <a:t> </a:t>
            </a:r>
          </a:p>
          <a:p>
            <a:pPr marL="0" marR="0" lvl="0" indent="0" algn="just"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b="0" i="0" u="none" strike="noStrike" cap="none" normalizeH="0" baseline="0" dirty="0">
              <a:ln>
                <a:noFill/>
              </a:ln>
              <a:solidFill>
                <a:schemeClr val="tx1"/>
              </a:solidFill>
              <a:effectLst/>
              <a:latin typeface="+mn-lt"/>
            </a:endParaRPr>
          </a:p>
        </p:txBody>
      </p:sp>
      <p:cxnSp>
        <p:nvCxnSpPr>
          <p:cNvPr id="5" name="Conector drept 4">
            <a:extLst>
              <a:ext uri="{FF2B5EF4-FFF2-40B4-BE49-F238E27FC236}">
                <a16:creationId xmlns:a16="http://schemas.microsoft.com/office/drawing/2014/main" id="{8F4367B2-F397-41D0-9C57-A4746B3CC722}"/>
              </a:ext>
            </a:extLst>
          </p:cNvPr>
          <p:cNvCxnSpPr>
            <a:cxnSpLocks/>
          </p:cNvCxnSpPr>
          <p:nvPr/>
        </p:nvCxnSpPr>
        <p:spPr>
          <a:xfrm>
            <a:off x="908348" y="4418176"/>
            <a:ext cx="7607002"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82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032D1E65-0117-4147-8F73-A83E415EE88C}"/>
              </a:ext>
            </a:extLst>
          </p:cNvPr>
          <p:cNvSpPr>
            <a:spLocks noGrp="1"/>
          </p:cNvSpPr>
          <p:nvPr>
            <p:ph type="ctrTitle"/>
          </p:nvPr>
        </p:nvSpPr>
        <p:spPr>
          <a:xfrm>
            <a:off x="239486" y="646396"/>
            <a:ext cx="2511580" cy="984770"/>
          </a:xfrm>
          <a:prstGeom prst="ellipse">
            <a:avLst/>
          </a:prstGeom>
        </p:spPr>
        <p:txBody>
          <a:bodyPr vert="horz" lIns="91440" tIns="45720" rIns="91440" bIns="45720" rtlCol="0" anchor="b">
            <a:normAutofit fontScale="90000"/>
          </a:bodyPr>
          <a:lstStyle/>
          <a:p>
            <a:r>
              <a:rPr lang="en-US" sz="3500" dirty="0">
                <a:solidFill>
                  <a:schemeClr val="accent4">
                    <a:lumMod val="60000"/>
                    <a:lumOff val="40000"/>
                  </a:schemeClr>
                </a:solidFill>
                <a:latin typeface="+mn-lt"/>
                <a:ea typeface="Cambria" panose="02040503050406030204" pitchFamily="18" charset="0"/>
              </a:rPr>
              <a:t>General context</a:t>
            </a:r>
          </a:p>
        </p:txBody>
      </p:sp>
      <p:sp>
        <p:nvSpPr>
          <p:cNvPr id="9" name="CasetăText 8">
            <a:extLst>
              <a:ext uri="{FF2B5EF4-FFF2-40B4-BE49-F238E27FC236}">
                <a16:creationId xmlns:a16="http://schemas.microsoft.com/office/drawing/2014/main" id="{E98A8519-91A3-4D9D-9890-096EA28C3E5A}"/>
              </a:ext>
            </a:extLst>
          </p:cNvPr>
          <p:cNvSpPr txBox="1"/>
          <p:nvPr/>
        </p:nvSpPr>
        <p:spPr>
          <a:xfrm>
            <a:off x="75223" y="4469659"/>
            <a:ext cx="2877911" cy="2187778"/>
          </a:xfrm>
          <a:prstGeom prst="rect">
            <a:avLst/>
          </a:prstGeom>
          <a:noFill/>
        </p:spPr>
        <p:txBody>
          <a:bodyPr wrap="square" rtlCol="0">
            <a:spAutoFit/>
          </a:bodyPr>
          <a:lstStyle/>
          <a:p>
            <a:pPr algn="ctr">
              <a:spcAft>
                <a:spcPts val="450"/>
              </a:spcAft>
            </a:pPr>
            <a:r>
              <a:rPr lang="en-GB" sz="2200" dirty="0">
                <a:solidFill>
                  <a:schemeClr val="accent4">
                    <a:lumMod val="60000"/>
                    <a:lumOff val="40000"/>
                  </a:schemeClr>
                </a:solidFill>
                <a:ea typeface="Cambria" panose="02040503050406030204" pitchFamily="18" charset="0"/>
                <a:cs typeface="Cambria" panose="02040503050406030204" pitchFamily="18" charset="0"/>
              </a:rPr>
              <a:t>A considerable proportion of the working age population with CDs returns to work (RTW)</a:t>
            </a:r>
            <a:endParaRPr lang="ro-RO" sz="2200" dirty="0">
              <a:solidFill>
                <a:schemeClr val="accent4">
                  <a:lumMod val="60000"/>
                  <a:lumOff val="40000"/>
                </a:schemeClr>
              </a:solidFill>
            </a:endParaRPr>
          </a:p>
          <a:p>
            <a:pPr>
              <a:spcAft>
                <a:spcPts val="450"/>
              </a:spcAft>
            </a:pPr>
            <a:endParaRPr lang="ro-RO" sz="2200" dirty="0">
              <a:solidFill>
                <a:schemeClr val="accent4">
                  <a:lumMod val="60000"/>
                  <a:lumOff val="40000"/>
                </a:schemeClr>
              </a:solidFill>
            </a:endParaRPr>
          </a:p>
        </p:txBody>
      </p:sp>
      <p:graphicFrame>
        <p:nvGraphicFramePr>
          <p:cNvPr id="7" name="Nomogramă 6">
            <a:extLst>
              <a:ext uri="{FF2B5EF4-FFF2-40B4-BE49-F238E27FC236}">
                <a16:creationId xmlns:a16="http://schemas.microsoft.com/office/drawing/2014/main" id="{90446C24-9D67-4129-9607-4CB0CBE7C639}"/>
              </a:ext>
            </a:extLst>
          </p:cNvPr>
          <p:cNvGraphicFramePr/>
          <p:nvPr>
            <p:extLst>
              <p:ext uri="{D42A27DB-BD31-4B8C-83A1-F6EECF244321}">
                <p14:modId xmlns:p14="http://schemas.microsoft.com/office/powerpoint/2010/main" val="1507469319"/>
              </p:ext>
            </p:extLst>
          </p:nvPr>
        </p:nvGraphicFramePr>
        <p:xfrm>
          <a:off x="3347585" y="164056"/>
          <a:ext cx="5452066" cy="3452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asetăText 13">
            <a:extLst>
              <a:ext uri="{FF2B5EF4-FFF2-40B4-BE49-F238E27FC236}">
                <a16:creationId xmlns:a16="http://schemas.microsoft.com/office/drawing/2014/main" id="{79145395-8C0F-4DA3-9A20-A9FE4757A215}"/>
              </a:ext>
            </a:extLst>
          </p:cNvPr>
          <p:cNvSpPr txBox="1"/>
          <p:nvPr/>
        </p:nvSpPr>
        <p:spPr>
          <a:xfrm>
            <a:off x="3174470" y="3539243"/>
            <a:ext cx="5818962" cy="1808444"/>
          </a:xfrm>
          <a:prstGeom prst="rect">
            <a:avLst/>
          </a:prstGeom>
          <a:noFill/>
        </p:spPr>
        <p:txBody>
          <a:bodyPr wrap="square">
            <a:spAutoFit/>
          </a:bodyPr>
          <a:lstStyle/>
          <a:p>
            <a:pPr algn="just">
              <a:lnSpc>
                <a:spcPct val="150000"/>
              </a:lnSpc>
            </a:pPr>
            <a:r>
              <a:rPr lang="en-GB" sz="2000" b="0" i="0" u="none" strike="noStrike" baseline="0" dirty="0">
                <a:solidFill>
                  <a:srgbClr val="000000"/>
                </a:solidFill>
                <a:cs typeface="Calibri" panose="020F0502020204030204" pitchFamily="34" charset="0"/>
              </a:rPr>
              <a:t>The labour force reduction </a:t>
            </a:r>
          </a:p>
          <a:p>
            <a:pPr algn="just">
              <a:lnSpc>
                <a:spcPct val="150000"/>
              </a:lnSpc>
            </a:pPr>
            <a:r>
              <a:rPr lang="en-GB" sz="1900" b="0" i="0" u="none" strike="noStrike" baseline="0" dirty="0">
                <a:solidFill>
                  <a:srgbClr val="000000"/>
                </a:solidFill>
                <a:cs typeface="Calibri" panose="020F0502020204030204" pitchFamily="34" charset="0"/>
              </a:rPr>
              <a:t>           </a:t>
            </a:r>
            <a:r>
              <a:rPr lang="en-GB" sz="2000" b="0" i="0" u="none" strike="noStrike" baseline="0" dirty="0">
                <a:solidFill>
                  <a:srgbClr val="000000"/>
                </a:solidFill>
                <a:cs typeface="Calibri" panose="020F0502020204030204" pitchFamily="34" charset="0"/>
              </a:rPr>
              <a:t>Negative impact on the social protection system</a:t>
            </a:r>
          </a:p>
          <a:p>
            <a:pPr algn="r">
              <a:lnSpc>
                <a:spcPct val="150000"/>
              </a:lnSpc>
            </a:pPr>
            <a:r>
              <a:rPr lang="en-GB" sz="1900" dirty="0">
                <a:solidFill>
                  <a:srgbClr val="000000"/>
                </a:solidFill>
                <a:cs typeface="Calibri" panose="020F0502020204030204" pitchFamily="34" charset="0"/>
              </a:rPr>
              <a:t>                    </a:t>
            </a:r>
            <a:r>
              <a:rPr lang="en-GB" sz="2000" dirty="0">
                <a:solidFill>
                  <a:srgbClr val="000000"/>
                </a:solidFill>
                <a:cs typeface="Calibri" panose="020F0502020204030204" pitchFamily="34" charset="0"/>
              </a:rPr>
              <a:t>Critical to </a:t>
            </a:r>
            <a:r>
              <a:rPr lang="en-GB" sz="2000" b="0" i="0" u="none" strike="noStrike" baseline="0" dirty="0">
                <a:solidFill>
                  <a:srgbClr val="000000"/>
                </a:solidFill>
                <a:cs typeface="Calibri" panose="020F0502020204030204" pitchFamily="34" charset="0"/>
              </a:rPr>
              <a:t>ensure an inclusive labour market </a:t>
            </a:r>
            <a:r>
              <a:rPr lang="en-GB" sz="1600" b="0" i="0" u="none" strike="noStrike" baseline="0" dirty="0">
                <a:solidFill>
                  <a:srgbClr val="000000"/>
                </a:solidFill>
                <a:cs typeface="Calibri" panose="020F0502020204030204" pitchFamily="34" charset="0"/>
              </a:rPr>
              <a:t>(</a:t>
            </a:r>
            <a:r>
              <a:rPr lang="en-GB" sz="1600" b="0" i="0" u="none" strike="noStrike" baseline="0" dirty="0" err="1">
                <a:solidFill>
                  <a:srgbClr val="000000"/>
                </a:solidFill>
                <a:cs typeface="Calibri" panose="020F0502020204030204" pitchFamily="34" charset="0"/>
              </a:rPr>
              <a:t>Scaratti</a:t>
            </a:r>
            <a:r>
              <a:rPr lang="en-GB" sz="1600" b="0" i="0" u="none" strike="noStrike" baseline="0" dirty="0">
                <a:solidFill>
                  <a:srgbClr val="000000"/>
                </a:solidFill>
                <a:cs typeface="Calibri" panose="020F0502020204030204" pitchFamily="34" charset="0"/>
              </a:rPr>
              <a:t> et al. 2018)</a:t>
            </a:r>
            <a:endParaRPr lang="ro-RO" sz="1600" dirty="0">
              <a:cs typeface="Calibri" panose="020F0502020204030204" pitchFamily="34" charset="0"/>
            </a:endParaRPr>
          </a:p>
        </p:txBody>
      </p:sp>
      <p:sp>
        <p:nvSpPr>
          <p:cNvPr id="15" name="CasetăText 14">
            <a:extLst>
              <a:ext uri="{FF2B5EF4-FFF2-40B4-BE49-F238E27FC236}">
                <a16:creationId xmlns:a16="http://schemas.microsoft.com/office/drawing/2014/main" id="{2802CDB5-81F9-4768-B185-663C7FB048D6}"/>
              </a:ext>
            </a:extLst>
          </p:cNvPr>
          <p:cNvSpPr txBox="1"/>
          <p:nvPr/>
        </p:nvSpPr>
        <p:spPr>
          <a:xfrm>
            <a:off x="3103591" y="5607005"/>
            <a:ext cx="6053564" cy="384721"/>
          </a:xfrm>
          <a:prstGeom prst="rect">
            <a:avLst/>
          </a:prstGeom>
          <a:noFill/>
        </p:spPr>
        <p:txBody>
          <a:bodyPr wrap="square" rtlCol="0">
            <a:spAutoFit/>
          </a:bodyPr>
          <a:lstStyle/>
          <a:p>
            <a:pPr algn="just"/>
            <a:r>
              <a:rPr lang="en-GB" sz="1900" dirty="0">
                <a:ea typeface="Cambria" panose="02040503050406030204" pitchFamily="18" charset="0"/>
                <a:cs typeface="Cambria" panose="02040503050406030204" pitchFamily="18" charset="0"/>
              </a:rPr>
              <a:t>Working age population with chronic diseases (CD) in 2019</a:t>
            </a:r>
          </a:p>
        </p:txBody>
      </p:sp>
      <p:sp>
        <p:nvSpPr>
          <p:cNvPr id="4" name="CasetăText 3">
            <a:extLst>
              <a:ext uri="{FF2B5EF4-FFF2-40B4-BE49-F238E27FC236}">
                <a16:creationId xmlns:a16="http://schemas.microsoft.com/office/drawing/2014/main" id="{2DC398F7-342A-4A4C-8F7B-21C899D48575}"/>
              </a:ext>
            </a:extLst>
          </p:cNvPr>
          <p:cNvSpPr txBox="1"/>
          <p:nvPr/>
        </p:nvSpPr>
        <p:spPr>
          <a:xfrm>
            <a:off x="3421434" y="5982346"/>
            <a:ext cx="5325035" cy="707886"/>
          </a:xfrm>
          <a:prstGeom prst="rect">
            <a:avLst/>
          </a:prstGeom>
          <a:noFill/>
        </p:spPr>
        <p:txBody>
          <a:bodyPr wrap="square" numCol="2" rtlCol="0">
            <a:spAutoFit/>
          </a:bodyPr>
          <a:lstStyle/>
          <a:p>
            <a:pPr marL="285750" indent="-285750" algn="just">
              <a:buFont typeface="Wingdings" panose="05000000000000000000" pitchFamily="2" charset="2"/>
              <a:buChar char="§"/>
            </a:pPr>
            <a:r>
              <a:rPr lang="en-GB" sz="1900" dirty="0">
                <a:ea typeface="Cambria" panose="02040503050406030204" pitchFamily="18" charset="0"/>
                <a:cs typeface="Cambria" panose="02040503050406030204" pitchFamily="18" charset="0"/>
              </a:rPr>
              <a:t>EU-27: 29%</a:t>
            </a:r>
          </a:p>
          <a:p>
            <a:pPr marL="285750" indent="-285750" algn="just">
              <a:buFont typeface="Wingdings" panose="05000000000000000000" pitchFamily="2" charset="2"/>
              <a:buChar char="§"/>
            </a:pPr>
            <a:r>
              <a:rPr lang="en-GB" sz="1900" dirty="0">
                <a:ea typeface="Cambria" panose="02040503050406030204" pitchFamily="18" charset="0"/>
                <a:cs typeface="Cambria" panose="02040503050406030204" pitchFamily="18" charset="0"/>
              </a:rPr>
              <a:t>Italy: 8.3%</a:t>
            </a:r>
          </a:p>
          <a:p>
            <a:pPr algn="just"/>
            <a:endParaRPr lang="en-GB" sz="200" dirty="0">
              <a:ea typeface="Cambria" panose="02040503050406030204" pitchFamily="18" charset="0"/>
              <a:cs typeface="Cambria" panose="02040503050406030204" pitchFamily="18" charset="0"/>
            </a:endParaRPr>
          </a:p>
          <a:p>
            <a:pPr marL="285750" indent="-285750" algn="just">
              <a:buFont typeface="Wingdings" panose="05000000000000000000" pitchFamily="2" charset="2"/>
              <a:buChar char="§"/>
            </a:pPr>
            <a:r>
              <a:rPr lang="en-GB" sz="1900" dirty="0">
                <a:ea typeface="Cambria" panose="02040503050406030204" pitchFamily="18" charset="0"/>
                <a:cs typeface="Cambria" panose="02040503050406030204" pitchFamily="18" charset="0"/>
              </a:rPr>
              <a:t>Spain: 20.4%</a:t>
            </a:r>
          </a:p>
          <a:p>
            <a:pPr marL="285750" indent="-285750" algn="just">
              <a:buFont typeface="Wingdings" panose="05000000000000000000" pitchFamily="2" charset="2"/>
              <a:buChar char="§"/>
            </a:pPr>
            <a:r>
              <a:rPr lang="en-GB" sz="1900" dirty="0">
                <a:ea typeface="Cambria" panose="02040503050406030204" pitchFamily="18" charset="0"/>
                <a:cs typeface="Cambria" panose="02040503050406030204" pitchFamily="18" charset="0"/>
              </a:rPr>
              <a:t>Romania: 9.3%</a:t>
            </a:r>
          </a:p>
        </p:txBody>
      </p:sp>
      <p:sp>
        <p:nvSpPr>
          <p:cNvPr id="28" name="Săgeată: îndoită în sus 27">
            <a:extLst>
              <a:ext uri="{FF2B5EF4-FFF2-40B4-BE49-F238E27FC236}">
                <a16:creationId xmlns:a16="http://schemas.microsoft.com/office/drawing/2014/main" id="{8FAA8710-CB05-4051-B245-A2A3B8C23E4F}"/>
              </a:ext>
            </a:extLst>
          </p:cNvPr>
          <p:cNvSpPr/>
          <p:nvPr/>
        </p:nvSpPr>
        <p:spPr>
          <a:xfrm rot="5400000">
            <a:off x="3423118" y="4024718"/>
            <a:ext cx="329616" cy="332984"/>
          </a:xfrm>
          <a:prstGeom prst="ben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Săgeată: îndoită în sus 28">
            <a:extLst>
              <a:ext uri="{FF2B5EF4-FFF2-40B4-BE49-F238E27FC236}">
                <a16:creationId xmlns:a16="http://schemas.microsoft.com/office/drawing/2014/main" id="{705D8178-519F-4B64-B085-F58E5E5C25C3}"/>
              </a:ext>
            </a:extLst>
          </p:cNvPr>
          <p:cNvSpPr/>
          <p:nvPr/>
        </p:nvSpPr>
        <p:spPr>
          <a:xfrm rot="5400000">
            <a:off x="3927764" y="4522580"/>
            <a:ext cx="329616" cy="332984"/>
          </a:xfrm>
          <a:prstGeom prst="ben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5739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3536B57E-A033-43AE-B74A-7F21C92BFAC6}"/>
              </a:ext>
            </a:extLst>
          </p:cNvPr>
          <p:cNvSpPr>
            <a:spLocks noGrp="1"/>
          </p:cNvSpPr>
          <p:nvPr>
            <p:ph type="title"/>
          </p:nvPr>
        </p:nvSpPr>
        <p:spPr>
          <a:xfrm>
            <a:off x="628651" y="953547"/>
            <a:ext cx="2288205" cy="4461163"/>
          </a:xfrm>
        </p:spPr>
        <p:txBody>
          <a:bodyPr>
            <a:normAutofit/>
          </a:bodyPr>
          <a:lstStyle/>
          <a:p>
            <a:r>
              <a:rPr lang="en-GB" sz="3600" b="1" dirty="0">
                <a:solidFill>
                  <a:srgbClr val="FFFFFF"/>
                </a:solidFill>
              </a:rPr>
              <a:t>Labour market context and RTW</a:t>
            </a:r>
            <a:endParaRPr lang="ro-RO" sz="3600"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5" name="Tabel 5">
            <a:extLst>
              <a:ext uri="{FF2B5EF4-FFF2-40B4-BE49-F238E27FC236}">
                <a16:creationId xmlns:a16="http://schemas.microsoft.com/office/drawing/2014/main" id="{C0CE1CE7-FEDE-4B3A-981E-22C98644E8CF}"/>
              </a:ext>
            </a:extLst>
          </p:cNvPr>
          <p:cNvGraphicFramePr>
            <a:graphicFrameLocks noGrp="1"/>
          </p:cNvGraphicFramePr>
          <p:nvPr>
            <p:extLst>
              <p:ext uri="{D42A27DB-BD31-4B8C-83A1-F6EECF244321}">
                <p14:modId xmlns:p14="http://schemas.microsoft.com/office/powerpoint/2010/main" val="3166941276"/>
              </p:ext>
            </p:extLst>
          </p:nvPr>
        </p:nvGraphicFramePr>
        <p:xfrm>
          <a:off x="3152033" y="168374"/>
          <a:ext cx="5738847" cy="2453640"/>
        </p:xfrm>
        <a:graphic>
          <a:graphicData uri="http://schemas.openxmlformats.org/drawingml/2006/table">
            <a:tbl>
              <a:tblPr firstRow="1" bandRow="1">
                <a:tableStyleId>{5C22544A-7EE6-4342-B048-85BDC9FD1C3A}</a:tableStyleId>
              </a:tblPr>
              <a:tblGrid>
                <a:gridCol w="3017162">
                  <a:extLst>
                    <a:ext uri="{9D8B030D-6E8A-4147-A177-3AD203B41FA5}">
                      <a16:colId xmlns:a16="http://schemas.microsoft.com/office/drawing/2014/main" val="3876250083"/>
                    </a:ext>
                  </a:extLst>
                </a:gridCol>
                <a:gridCol w="903643">
                  <a:extLst>
                    <a:ext uri="{9D8B030D-6E8A-4147-A177-3AD203B41FA5}">
                      <a16:colId xmlns:a16="http://schemas.microsoft.com/office/drawing/2014/main" val="2544727366"/>
                    </a:ext>
                  </a:extLst>
                </a:gridCol>
                <a:gridCol w="634701">
                  <a:extLst>
                    <a:ext uri="{9D8B030D-6E8A-4147-A177-3AD203B41FA5}">
                      <a16:colId xmlns:a16="http://schemas.microsoft.com/office/drawing/2014/main" val="2411883315"/>
                    </a:ext>
                  </a:extLst>
                </a:gridCol>
                <a:gridCol w="559398">
                  <a:extLst>
                    <a:ext uri="{9D8B030D-6E8A-4147-A177-3AD203B41FA5}">
                      <a16:colId xmlns:a16="http://schemas.microsoft.com/office/drawing/2014/main" val="858227613"/>
                    </a:ext>
                  </a:extLst>
                </a:gridCol>
                <a:gridCol w="623943">
                  <a:extLst>
                    <a:ext uri="{9D8B030D-6E8A-4147-A177-3AD203B41FA5}">
                      <a16:colId xmlns:a16="http://schemas.microsoft.com/office/drawing/2014/main" val="3868462273"/>
                    </a:ext>
                  </a:extLst>
                </a:gridCol>
              </a:tblGrid>
              <a:tr h="283400">
                <a:tc>
                  <a:txBody>
                    <a:bodyPr/>
                    <a:lstStyle/>
                    <a:p>
                      <a:endParaRPr lang="ro-RO"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000" dirty="0">
                          <a:solidFill>
                            <a:schemeClr val="tx1"/>
                          </a:solidFill>
                        </a:rPr>
                        <a:t>EU-27</a:t>
                      </a:r>
                      <a:endParaRPr lang="ro-RO"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000" dirty="0">
                          <a:solidFill>
                            <a:schemeClr val="tx1"/>
                          </a:solidFill>
                        </a:rPr>
                        <a:t>RO</a:t>
                      </a:r>
                      <a:endParaRPr lang="ro-RO"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000" dirty="0">
                          <a:solidFill>
                            <a:schemeClr val="tx1"/>
                          </a:solidFill>
                        </a:rPr>
                        <a:t>IT</a:t>
                      </a:r>
                      <a:endParaRPr lang="ro-RO"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000" dirty="0">
                          <a:solidFill>
                            <a:schemeClr val="tx1"/>
                          </a:solidFill>
                        </a:rPr>
                        <a:t>ES</a:t>
                      </a:r>
                      <a:endParaRPr lang="ro-RO"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746843011"/>
                  </a:ext>
                </a:extLst>
              </a:tr>
              <a:tr h="370840">
                <a:tc>
                  <a:txBody>
                    <a:bodyPr/>
                    <a:lstStyle/>
                    <a:p>
                      <a:r>
                        <a:rPr lang="en-GB" sz="2000" b="0" dirty="0">
                          <a:effectLst/>
                          <a:ea typeface="Cambria" panose="02040503050406030204" pitchFamily="18" charset="0"/>
                          <a:cs typeface="Cambria" panose="02040503050406030204" pitchFamily="18" charset="0"/>
                        </a:rPr>
                        <a:t>Employment rate - 2019 </a:t>
                      </a:r>
                    </a:p>
                    <a:p>
                      <a:r>
                        <a:rPr lang="en-GB" sz="1900" b="0" dirty="0">
                          <a:effectLst/>
                          <a:ea typeface="Cambria" panose="02040503050406030204" pitchFamily="18" charset="0"/>
                          <a:cs typeface="Cambria" panose="02040503050406030204" pitchFamily="18" charset="0"/>
                        </a:rPr>
                        <a:t>(20-64 years, %)</a:t>
                      </a:r>
                      <a:endParaRPr lang="ro-RO" sz="19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73</a:t>
                      </a:r>
                      <a:endParaRPr lang="ro-RO"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71</a:t>
                      </a:r>
                      <a:endParaRPr lang="ro-RO"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000" dirty="0"/>
                        <a:t>63</a:t>
                      </a:r>
                      <a:endParaRPr lang="ro-RO"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68</a:t>
                      </a:r>
                      <a:endParaRPr lang="ro-RO"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881774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effectLst/>
                          <a:ea typeface="Cambria" panose="02040503050406030204" pitchFamily="18" charset="0"/>
                          <a:cs typeface="Cambria" panose="02040503050406030204" pitchFamily="18" charset="0"/>
                        </a:rPr>
                        <a:t>Unemployment rate -2019 </a:t>
                      </a:r>
                      <a:r>
                        <a:rPr lang="en-GB" sz="1900" b="0" dirty="0">
                          <a:effectLst/>
                          <a:ea typeface="Cambria" panose="02040503050406030204" pitchFamily="18" charset="0"/>
                          <a:cs typeface="Cambria" panose="02040503050406030204" pitchFamily="18" charset="0"/>
                        </a:rPr>
                        <a:t>(20-64 years, %)</a:t>
                      </a:r>
                      <a:endParaRPr lang="ro-RO" sz="19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6.6</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3.7</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000" dirty="0"/>
                        <a:t>10</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14</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36153311"/>
                  </a:ext>
                </a:extLst>
              </a:tr>
              <a:tr h="370840">
                <a:tc>
                  <a:txBody>
                    <a:bodyPr/>
                    <a:lstStyle/>
                    <a:p>
                      <a:r>
                        <a:rPr lang="en-GB" sz="2000" b="0" dirty="0"/>
                        <a:t>Activity rate –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chemeClr val="dk1"/>
                          </a:solidFill>
                          <a:effectLst/>
                          <a:latin typeface="+mn-lt"/>
                          <a:ea typeface="Cambria" panose="02040503050406030204" pitchFamily="18" charset="0"/>
                          <a:cs typeface="Cambria" panose="02040503050406030204" pitchFamily="18" charset="0"/>
                        </a:rPr>
                        <a:t>(20-64 years, %)</a:t>
                      </a:r>
                      <a:endParaRPr lang="ro-RO" sz="1900" b="0" kern="1200" dirty="0">
                        <a:solidFill>
                          <a:schemeClr val="dk1"/>
                        </a:solidFill>
                        <a:effectLst/>
                        <a:latin typeface="+mn-lt"/>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78</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74</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GB" sz="2000" dirty="0"/>
                        <a:t>71</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2000" dirty="0"/>
                        <a:t>79</a:t>
                      </a:r>
                      <a:endParaRPr lang="ro-RO"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61269528"/>
                  </a:ext>
                </a:extLst>
              </a:tr>
            </a:tbl>
          </a:graphicData>
        </a:graphic>
      </p:graphicFrame>
      <p:sp>
        <p:nvSpPr>
          <p:cNvPr id="11" name="CasetăText 10">
            <a:extLst>
              <a:ext uri="{FF2B5EF4-FFF2-40B4-BE49-F238E27FC236}">
                <a16:creationId xmlns:a16="http://schemas.microsoft.com/office/drawing/2014/main" id="{1F17F299-FC1C-43EB-B34A-057B2A2C8112}"/>
              </a:ext>
            </a:extLst>
          </p:cNvPr>
          <p:cNvSpPr txBox="1"/>
          <p:nvPr/>
        </p:nvSpPr>
        <p:spPr>
          <a:xfrm>
            <a:off x="3152033" y="2775852"/>
            <a:ext cx="5925487" cy="2739211"/>
          </a:xfrm>
          <a:prstGeom prst="rect">
            <a:avLst/>
          </a:prstGeom>
          <a:noFill/>
        </p:spPr>
        <p:txBody>
          <a:bodyPr wrap="square" rtlCol="0">
            <a:spAutoFit/>
          </a:bodyPr>
          <a:lstStyle/>
          <a:p>
            <a:r>
              <a:rPr lang="en-GB" sz="1900" dirty="0">
                <a:latin typeface="Calibri" panose="020F0502020204030204" pitchFamily="34" charset="0"/>
                <a:cs typeface="Calibri" panose="020F0502020204030204" pitchFamily="34" charset="0"/>
              </a:rPr>
              <a:t>Romanian labour market situation is not worse than other countries, yet…</a:t>
            </a:r>
          </a:p>
          <a:p>
            <a:endParaRPr lang="en-GB" sz="1000" dirty="0">
              <a:latin typeface="Calibri" panose="020F0502020204030204" pitchFamily="34" charset="0"/>
              <a:cs typeface="Calibri" panose="020F0502020204030204" pitchFamily="34" charset="0"/>
            </a:endParaRPr>
          </a:p>
          <a:p>
            <a:pPr lvl="1"/>
            <a:r>
              <a:rPr lang="en-GB" sz="1900" dirty="0">
                <a:latin typeface="Calibri" panose="020F0502020204030204" pitchFamily="34" charset="0"/>
                <a:cs typeface="Calibri" panose="020F0502020204030204" pitchFamily="34" charset="0"/>
              </a:rPr>
              <a:t>Other EU countries - </a:t>
            </a:r>
            <a:r>
              <a:rPr lang="en-GB" sz="1900" b="0" i="0" u="none" strike="noStrike" baseline="0" dirty="0">
                <a:solidFill>
                  <a:srgbClr val="000000"/>
                </a:solidFill>
                <a:latin typeface="Calibri" panose="020F0502020204030204" pitchFamily="34" charset="0"/>
                <a:cs typeface="Calibri" panose="020F0502020204030204" pitchFamily="34" charset="0"/>
              </a:rPr>
              <a:t>important steps towards facilitating RTW (national legislation, dedicated policies at company level, collaboration of stakeholders)</a:t>
            </a:r>
          </a:p>
          <a:p>
            <a:pPr lvl="1"/>
            <a:endParaRPr lang="ro-RO" sz="1000" b="0" i="0" u="none" strike="noStrike" baseline="0" dirty="0">
              <a:solidFill>
                <a:srgbClr val="000000"/>
              </a:solidFill>
              <a:latin typeface="Cambria" panose="02040503050406030204" pitchFamily="18" charset="0"/>
            </a:endParaRPr>
          </a:p>
          <a:p>
            <a:pPr lvl="1"/>
            <a:r>
              <a:rPr lang="en-GB" sz="1900" b="0" i="0" u="none" strike="noStrike" baseline="0" dirty="0">
                <a:solidFill>
                  <a:srgbClr val="000000"/>
                </a:solidFill>
                <a:latin typeface="Calibri" panose="020F0502020204030204" pitchFamily="34" charset="0"/>
                <a:cs typeface="Calibri" panose="020F0502020204030204" pitchFamily="34" charset="0"/>
              </a:rPr>
              <a:t>Romania (and other CEE countries) has just begun to approach and study RTW </a:t>
            </a:r>
            <a:r>
              <a:rPr lang="en-GB" sz="1600" b="0" i="0" u="none" strike="noStrike" baseline="0" dirty="0">
                <a:solidFill>
                  <a:srgbClr val="000000"/>
                </a:solidFill>
                <a:latin typeface="Calibri" panose="020F0502020204030204" pitchFamily="34" charset="0"/>
                <a:cs typeface="Calibri" panose="020F0502020204030204" pitchFamily="34" charset="0"/>
              </a:rPr>
              <a:t>(Popa et al. 2020)</a:t>
            </a:r>
            <a:endParaRPr lang="ro-RO" sz="1600" dirty="0">
              <a:latin typeface="Calibri" panose="020F0502020204030204" pitchFamily="34" charset="0"/>
              <a:cs typeface="Calibri" panose="020F0502020204030204" pitchFamily="34" charset="0"/>
            </a:endParaRPr>
          </a:p>
        </p:txBody>
      </p:sp>
      <p:sp>
        <p:nvSpPr>
          <p:cNvPr id="17" name="CasetăText 16">
            <a:extLst>
              <a:ext uri="{FF2B5EF4-FFF2-40B4-BE49-F238E27FC236}">
                <a16:creationId xmlns:a16="http://schemas.microsoft.com/office/drawing/2014/main" id="{DAA152E6-6AE0-4B8A-9E67-E356927C2676}"/>
              </a:ext>
            </a:extLst>
          </p:cNvPr>
          <p:cNvSpPr txBox="1"/>
          <p:nvPr/>
        </p:nvSpPr>
        <p:spPr>
          <a:xfrm>
            <a:off x="2571078" y="5542780"/>
            <a:ext cx="6407689" cy="1261884"/>
          </a:xfrm>
          <a:prstGeom prst="rect">
            <a:avLst/>
          </a:prstGeom>
          <a:noFill/>
        </p:spPr>
        <p:txBody>
          <a:bodyPr wrap="square" rtlCol="0">
            <a:spAutoFit/>
          </a:bodyPr>
          <a:lstStyle/>
          <a:p>
            <a:pPr algn="just"/>
            <a:r>
              <a:rPr lang="en-GB" sz="1900" b="0" i="0" u="none" strike="noStrike" baseline="0" dirty="0">
                <a:solidFill>
                  <a:srgbClr val="000000"/>
                </a:solidFill>
              </a:rPr>
              <a:t>Return to work is a complex process, with many factors and stakeholders </a:t>
            </a:r>
            <a:r>
              <a:rPr lang="en-GB" sz="1600" b="0" i="0" u="none" strike="noStrike" baseline="0" dirty="0">
                <a:solidFill>
                  <a:srgbClr val="000000"/>
                </a:solidFill>
              </a:rPr>
              <a:t>(Belin et al. 2016)</a:t>
            </a:r>
          </a:p>
          <a:p>
            <a:pPr algn="just"/>
            <a:r>
              <a:rPr lang="en-GB" sz="1900" dirty="0">
                <a:solidFill>
                  <a:srgbClr val="000000"/>
                </a:solidFill>
              </a:rPr>
              <a:t>Has significant </a:t>
            </a:r>
            <a:r>
              <a:rPr lang="en-GB" sz="1900" b="0" i="0" u="none" strike="noStrike" baseline="0" dirty="0">
                <a:solidFill>
                  <a:srgbClr val="000000"/>
                </a:solidFill>
              </a:rPr>
              <a:t>benefits for the worker and the society </a:t>
            </a:r>
            <a:r>
              <a:rPr lang="en-GB" sz="1900" dirty="0">
                <a:solidFill>
                  <a:srgbClr val="000000"/>
                </a:solidFill>
              </a:rPr>
              <a:t>                                                                                 </a:t>
            </a:r>
            <a:r>
              <a:rPr lang="en-GB" sz="1600" b="0" i="0" u="none" strike="noStrike" baseline="0" dirty="0">
                <a:solidFill>
                  <a:srgbClr val="000000"/>
                </a:solidFill>
              </a:rPr>
              <a:t>(</a:t>
            </a:r>
            <a:r>
              <a:rPr lang="en-GB" sz="1600" dirty="0" err="1">
                <a:solidFill>
                  <a:srgbClr val="000000"/>
                </a:solidFill>
                <a:effectLst/>
                <a:ea typeface="Arial" panose="020B0604020202020204" pitchFamily="34" charset="0"/>
                <a:cs typeface="Cambria" panose="02040503050406030204" pitchFamily="18" charset="0"/>
              </a:rPr>
              <a:t>Roelen</a:t>
            </a:r>
            <a:r>
              <a:rPr lang="en-GB" sz="1600" dirty="0">
                <a:solidFill>
                  <a:srgbClr val="000000"/>
                </a:solidFill>
                <a:effectLst/>
                <a:ea typeface="Arial" panose="020B0604020202020204" pitchFamily="34" charset="0"/>
                <a:cs typeface="Cambria" panose="02040503050406030204" pitchFamily="18" charset="0"/>
              </a:rPr>
              <a:t> et al. 2011b)</a:t>
            </a:r>
            <a:endParaRPr lang="ro-RO" sz="1600" dirty="0"/>
          </a:p>
        </p:txBody>
      </p:sp>
    </p:spTree>
    <p:extLst>
      <p:ext uri="{BB962C8B-B14F-4D97-AF65-F5344CB8AC3E}">
        <p14:creationId xmlns:p14="http://schemas.microsoft.com/office/powerpoint/2010/main" val="6524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3536B57E-A033-43AE-B74A-7F21C92BFAC6}"/>
              </a:ext>
            </a:extLst>
          </p:cNvPr>
          <p:cNvSpPr>
            <a:spLocks noGrp="1"/>
          </p:cNvSpPr>
          <p:nvPr>
            <p:ph type="title"/>
          </p:nvPr>
        </p:nvSpPr>
        <p:spPr>
          <a:xfrm>
            <a:off x="628651" y="953547"/>
            <a:ext cx="2288205" cy="4461163"/>
          </a:xfrm>
        </p:spPr>
        <p:txBody>
          <a:bodyPr>
            <a:normAutofit/>
          </a:bodyPr>
          <a:lstStyle/>
          <a:p>
            <a:r>
              <a:rPr lang="en-GB" sz="3600" b="1" dirty="0">
                <a:solidFill>
                  <a:srgbClr val="FFFFFF"/>
                </a:solidFill>
              </a:rPr>
              <a:t>Chronic diseases and invalidity context</a:t>
            </a:r>
            <a:endParaRPr lang="ro-RO" sz="3600"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stituent conținut 2">
            <a:extLst>
              <a:ext uri="{FF2B5EF4-FFF2-40B4-BE49-F238E27FC236}">
                <a16:creationId xmlns:a16="http://schemas.microsoft.com/office/drawing/2014/main" id="{0FDDA301-6679-4AF0-942A-1B5B583852A7}"/>
              </a:ext>
            </a:extLst>
          </p:cNvPr>
          <p:cNvSpPr>
            <a:spLocks noGrp="1"/>
          </p:cNvSpPr>
          <p:nvPr>
            <p:ph idx="1"/>
          </p:nvPr>
        </p:nvSpPr>
        <p:spPr>
          <a:xfrm>
            <a:off x="3372055" y="319089"/>
            <a:ext cx="5292986" cy="3575180"/>
          </a:xfrm>
        </p:spPr>
        <p:txBody>
          <a:bodyPr anchor="ctr">
            <a:normAutofit lnSpcReduction="10000"/>
          </a:bodyPr>
          <a:lstStyle/>
          <a:p>
            <a:pPr marL="0" indent="0" algn="just">
              <a:lnSpc>
                <a:spcPct val="100000"/>
              </a:lnSpc>
              <a:spcBef>
                <a:spcPts val="0"/>
              </a:spcBef>
              <a:buNone/>
            </a:pPr>
            <a:r>
              <a:rPr lang="en-GB" sz="1900" dirty="0">
                <a:ea typeface="Cambria" panose="02040503050406030204" pitchFamily="18" charset="0"/>
              </a:rPr>
              <a:t>Four categories of diseases have the greatest impact on the working population in Europe: </a:t>
            </a:r>
          </a:p>
          <a:p>
            <a:pPr lvl="1" algn="just">
              <a:lnSpc>
                <a:spcPct val="100000"/>
              </a:lnSpc>
              <a:spcBef>
                <a:spcPts val="0"/>
              </a:spcBef>
              <a:buFont typeface="Wingdings" panose="05000000000000000000" pitchFamily="2" charset="2"/>
              <a:buChar char="§"/>
            </a:pPr>
            <a:r>
              <a:rPr lang="en-GB" sz="1800" dirty="0">
                <a:ea typeface="Cambria" panose="02040503050406030204" pitchFamily="18" charset="0"/>
              </a:rPr>
              <a:t>cardiovascular diseases (CVD)</a:t>
            </a:r>
          </a:p>
          <a:p>
            <a:pPr lvl="1" algn="just">
              <a:lnSpc>
                <a:spcPct val="100000"/>
              </a:lnSpc>
              <a:spcBef>
                <a:spcPts val="0"/>
              </a:spcBef>
              <a:buFont typeface="Wingdings" panose="05000000000000000000" pitchFamily="2" charset="2"/>
              <a:buChar char="§"/>
            </a:pPr>
            <a:r>
              <a:rPr lang="en-GB" sz="1800" dirty="0">
                <a:ea typeface="Cambria" panose="02040503050406030204" pitchFamily="18" charset="0"/>
              </a:rPr>
              <a:t>cancers</a:t>
            </a:r>
          </a:p>
          <a:p>
            <a:pPr lvl="1" algn="just">
              <a:lnSpc>
                <a:spcPct val="100000"/>
              </a:lnSpc>
              <a:spcBef>
                <a:spcPts val="0"/>
              </a:spcBef>
              <a:buFont typeface="Wingdings" panose="05000000000000000000" pitchFamily="2" charset="2"/>
              <a:buChar char="§"/>
            </a:pPr>
            <a:r>
              <a:rPr lang="en-GB" sz="1800" dirty="0">
                <a:ea typeface="Cambria" panose="02040503050406030204" pitchFamily="18" charset="0"/>
              </a:rPr>
              <a:t>musculoskeletal diseases (MSD)</a:t>
            </a:r>
          </a:p>
          <a:p>
            <a:pPr lvl="1" algn="just">
              <a:lnSpc>
                <a:spcPct val="100000"/>
              </a:lnSpc>
              <a:spcBef>
                <a:spcPts val="0"/>
              </a:spcBef>
              <a:buFont typeface="Wingdings" panose="05000000000000000000" pitchFamily="2" charset="2"/>
              <a:buChar char="§"/>
            </a:pPr>
            <a:r>
              <a:rPr lang="en-GB" sz="1800" dirty="0">
                <a:ea typeface="Cambria" panose="02040503050406030204" pitchFamily="18" charset="0"/>
              </a:rPr>
              <a:t>mental conditions</a:t>
            </a:r>
            <a:endParaRPr lang="ro-RO" sz="1800" dirty="0">
              <a:ea typeface="Cambria" panose="02040503050406030204" pitchFamily="18" charset="0"/>
            </a:endParaRPr>
          </a:p>
          <a:p>
            <a:pPr marL="0" indent="0" algn="just">
              <a:lnSpc>
                <a:spcPct val="100000"/>
              </a:lnSpc>
              <a:spcBef>
                <a:spcPts val="0"/>
              </a:spcBef>
              <a:buNone/>
            </a:pPr>
            <a:endParaRPr lang="en-GB" sz="1000" dirty="0">
              <a:ea typeface="Cambria" panose="02040503050406030204" pitchFamily="18" charset="0"/>
            </a:endParaRPr>
          </a:p>
          <a:p>
            <a:pPr marL="0" indent="0" algn="just">
              <a:lnSpc>
                <a:spcPct val="100000"/>
              </a:lnSpc>
              <a:spcBef>
                <a:spcPts val="0"/>
              </a:spcBef>
              <a:buNone/>
            </a:pPr>
            <a:r>
              <a:rPr lang="en-GB" sz="1900" dirty="0">
                <a:ea typeface="Cambria" panose="02040503050406030204" pitchFamily="18" charset="0"/>
              </a:rPr>
              <a:t>MSD cause almost 50% of all absences from work in the EU and 60% of the permanent work incapacity</a:t>
            </a:r>
          </a:p>
          <a:p>
            <a:pPr marL="0" indent="0" algn="just">
              <a:lnSpc>
                <a:spcPct val="100000"/>
              </a:lnSpc>
              <a:spcBef>
                <a:spcPts val="0"/>
              </a:spcBef>
              <a:buNone/>
            </a:pPr>
            <a:r>
              <a:rPr lang="en-GB" sz="1900" dirty="0">
                <a:ea typeface="Cambria" panose="02040503050406030204" pitchFamily="18" charset="0"/>
              </a:rPr>
              <a:t>                                                                          </a:t>
            </a:r>
            <a:r>
              <a:rPr lang="en-GB" sz="1600" dirty="0">
                <a:ea typeface="Cambria" panose="02040503050406030204" pitchFamily="18" charset="0"/>
              </a:rPr>
              <a:t>(Bevan 2013)</a:t>
            </a:r>
          </a:p>
          <a:p>
            <a:pPr marL="0" indent="0" algn="just">
              <a:lnSpc>
                <a:spcPct val="100000"/>
              </a:lnSpc>
              <a:spcBef>
                <a:spcPts val="0"/>
              </a:spcBef>
              <a:buNone/>
            </a:pPr>
            <a:r>
              <a:rPr lang="en-GB" sz="1900" dirty="0">
                <a:ea typeface="Cambria" panose="02040503050406030204" pitchFamily="18" charset="0"/>
              </a:rPr>
              <a:t>Cancer and mental disorders produce frequent and/or long-term sick leave spells                                  </a:t>
            </a:r>
          </a:p>
          <a:p>
            <a:pPr marL="0" indent="0" algn="just">
              <a:lnSpc>
                <a:spcPct val="100000"/>
              </a:lnSpc>
              <a:spcBef>
                <a:spcPts val="0"/>
              </a:spcBef>
              <a:buNone/>
            </a:pPr>
            <a:r>
              <a:rPr lang="en-GB" sz="1900" dirty="0">
                <a:ea typeface="Cambria" panose="02040503050406030204" pitchFamily="18" charset="0"/>
              </a:rPr>
              <a:t>                                                                      </a:t>
            </a:r>
            <a:r>
              <a:rPr lang="en-GB" sz="1600" dirty="0">
                <a:ea typeface="Cambria" panose="02040503050406030204" pitchFamily="18" charset="0"/>
              </a:rPr>
              <a:t>(</a:t>
            </a:r>
            <a:r>
              <a:rPr lang="en-GB" sz="1600" dirty="0" err="1">
                <a:ea typeface="Cambria" panose="02040503050406030204" pitchFamily="18" charset="0"/>
              </a:rPr>
              <a:t>OSHWiki</a:t>
            </a:r>
            <a:r>
              <a:rPr lang="en-GB" sz="1600" dirty="0">
                <a:ea typeface="Cambria" panose="02040503050406030204" pitchFamily="18" charset="0"/>
              </a:rPr>
              <a:t> 2018)</a:t>
            </a:r>
            <a:endParaRPr lang="en-GB" sz="1900" dirty="0">
              <a:solidFill>
                <a:srgbClr val="0070C0"/>
              </a:solidFill>
              <a:ea typeface="Cambria" panose="02040503050406030204" pitchFamily="18" charset="0"/>
            </a:endParaRPr>
          </a:p>
        </p:txBody>
      </p:sp>
      <p:sp>
        <p:nvSpPr>
          <p:cNvPr id="4" name="CasetăText 3">
            <a:extLst>
              <a:ext uri="{FF2B5EF4-FFF2-40B4-BE49-F238E27FC236}">
                <a16:creationId xmlns:a16="http://schemas.microsoft.com/office/drawing/2014/main" id="{8223297C-32C4-4CCE-825D-D724839A0E4D}"/>
              </a:ext>
            </a:extLst>
          </p:cNvPr>
          <p:cNvSpPr txBox="1"/>
          <p:nvPr/>
        </p:nvSpPr>
        <p:spPr>
          <a:xfrm>
            <a:off x="3372055" y="4292301"/>
            <a:ext cx="5524519" cy="2354491"/>
          </a:xfrm>
          <a:prstGeom prst="rect">
            <a:avLst/>
          </a:prstGeom>
          <a:noFill/>
        </p:spPr>
        <p:txBody>
          <a:bodyPr wrap="square" rtlCol="0">
            <a:spAutoFit/>
          </a:bodyPr>
          <a:lstStyle/>
          <a:p>
            <a:pPr marL="0" indent="0" algn="just">
              <a:lnSpc>
                <a:spcPct val="100000"/>
              </a:lnSpc>
              <a:spcBef>
                <a:spcPts val="0"/>
              </a:spcBef>
              <a:buNone/>
            </a:pPr>
            <a:r>
              <a:rPr lang="en-GB" sz="1900" b="1" dirty="0">
                <a:solidFill>
                  <a:srgbClr val="0070C0"/>
                </a:solidFill>
                <a:ea typeface="Cambria" panose="02040503050406030204" pitchFamily="18" charset="0"/>
              </a:rPr>
              <a:t>For many workers going back to work is possible (with proper support) and they wish to return from long-term sick leave or from invalidity pension</a:t>
            </a:r>
          </a:p>
          <a:p>
            <a:pPr marL="0" indent="0" algn="just">
              <a:lnSpc>
                <a:spcPct val="100000"/>
              </a:lnSpc>
              <a:spcBef>
                <a:spcPts val="0"/>
              </a:spcBef>
              <a:buNone/>
            </a:pPr>
            <a:endParaRPr lang="en-GB" sz="1800" dirty="0">
              <a:effectLst/>
              <a:ea typeface="Cambria" panose="02040503050406030204" pitchFamily="18" charset="0"/>
              <a:cs typeface="Cambria" panose="02040503050406030204" pitchFamily="18" charset="0"/>
            </a:endParaRPr>
          </a:p>
          <a:p>
            <a:pPr marL="0" indent="0" algn="just">
              <a:lnSpc>
                <a:spcPct val="100000"/>
              </a:lnSpc>
              <a:spcBef>
                <a:spcPts val="0"/>
              </a:spcBef>
              <a:buNone/>
            </a:pPr>
            <a:r>
              <a:rPr lang="en-GB" sz="1800" dirty="0">
                <a:effectLst/>
                <a:ea typeface="Cambria" panose="02040503050406030204" pitchFamily="18" charset="0"/>
                <a:cs typeface="Cambria" panose="02040503050406030204" pitchFamily="18" charset="0"/>
              </a:rPr>
              <a:t>In Romania</a:t>
            </a:r>
            <a:r>
              <a:rPr lang="en-GB" sz="1800" dirty="0">
                <a:ea typeface="Cambria" panose="02040503050406030204" pitchFamily="18" charset="0"/>
                <a:cs typeface="Cambria" panose="02040503050406030204" pitchFamily="18" charset="0"/>
              </a:rPr>
              <a:t> </a:t>
            </a:r>
            <a:r>
              <a:rPr lang="en-GB" sz="1800" b="1" dirty="0">
                <a:solidFill>
                  <a:srgbClr val="000000"/>
                </a:solidFill>
                <a:effectLst/>
                <a:ea typeface="Cambria" panose="02040503050406030204" pitchFamily="18" charset="0"/>
                <a:cs typeface="Cambria" panose="02040503050406030204" pitchFamily="18" charset="0"/>
              </a:rPr>
              <a:t>82% of the invalidity pensioners have a reviewable disability </a:t>
            </a:r>
            <a:r>
              <a:rPr lang="en-GB" sz="1800" dirty="0">
                <a:solidFill>
                  <a:srgbClr val="000000"/>
                </a:solidFill>
                <a:effectLst/>
                <a:ea typeface="Cambria" panose="02040503050406030204" pitchFamily="18" charset="0"/>
                <a:cs typeface="Cambria" panose="02040503050406030204" pitchFamily="18" charset="0"/>
              </a:rPr>
              <a:t>(may be rehabilitated and may return on the labour market)</a:t>
            </a:r>
          </a:p>
          <a:p>
            <a:endParaRPr lang="ro-RO" dirty="0"/>
          </a:p>
        </p:txBody>
      </p:sp>
    </p:spTree>
    <p:extLst>
      <p:ext uri="{BB962C8B-B14F-4D97-AF65-F5344CB8AC3E}">
        <p14:creationId xmlns:p14="http://schemas.microsoft.com/office/powerpoint/2010/main" val="27110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30C977BD-F2ED-43DB-85FE-20848866A74B}"/>
              </a:ext>
            </a:extLst>
          </p:cNvPr>
          <p:cNvSpPr>
            <a:spLocks noGrp="1"/>
          </p:cNvSpPr>
          <p:nvPr>
            <p:ph type="title"/>
          </p:nvPr>
        </p:nvSpPr>
        <p:spPr>
          <a:xfrm>
            <a:off x="638175" y="360128"/>
            <a:ext cx="7683547" cy="870483"/>
          </a:xfrm>
        </p:spPr>
        <p:txBody>
          <a:bodyPr>
            <a:normAutofit/>
          </a:bodyPr>
          <a:lstStyle/>
          <a:p>
            <a:r>
              <a:rPr lang="en-GB" sz="3600" dirty="0">
                <a:solidFill>
                  <a:srgbClr val="FFFFFF"/>
                </a:solidFill>
                <a:latin typeface="+mn-lt"/>
              </a:rPr>
              <a:t>The project</a:t>
            </a:r>
            <a:endParaRPr lang="ro-RO" sz="3600" dirty="0">
              <a:solidFill>
                <a:srgbClr val="FFFFFF"/>
              </a:solidFill>
              <a:latin typeface="+mn-lt"/>
            </a:endParaRPr>
          </a:p>
        </p:txBody>
      </p:sp>
      <p:sp>
        <p:nvSpPr>
          <p:cNvPr id="3" name="Substituent conținut 2">
            <a:extLst>
              <a:ext uri="{FF2B5EF4-FFF2-40B4-BE49-F238E27FC236}">
                <a16:creationId xmlns:a16="http://schemas.microsoft.com/office/drawing/2014/main" id="{192F895B-6056-4F30-9435-ECBE58B945B6}"/>
              </a:ext>
            </a:extLst>
          </p:cNvPr>
          <p:cNvSpPr>
            <a:spLocks noGrp="1"/>
          </p:cNvSpPr>
          <p:nvPr>
            <p:ph idx="1"/>
          </p:nvPr>
        </p:nvSpPr>
        <p:spPr>
          <a:xfrm>
            <a:off x="431822" y="1929331"/>
            <a:ext cx="8407377" cy="4754497"/>
          </a:xfrm>
        </p:spPr>
        <p:txBody>
          <a:bodyPr anchor="ctr">
            <a:normAutofit fontScale="92500" lnSpcReduction="20000"/>
          </a:bodyPr>
          <a:lstStyle/>
          <a:p>
            <a:pPr marL="0" indent="0">
              <a:lnSpc>
                <a:spcPct val="100000"/>
              </a:lnSpc>
              <a:spcBef>
                <a:spcPts val="0"/>
              </a:spcBef>
              <a:spcAft>
                <a:spcPts val="600"/>
              </a:spcAft>
              <a:buNone/>
            </a:pPr>
            <a:r>
              <a:rPr lang="en-GB" sz="2200" b="1" dirty="0">
                <a:effectLst/>
                <a:ea typeface="Cambria" panose="02040503050406030204" pitchFamily="18" charset="0"/>
                <a:cs typeface="Cambria" panose="02040503050406030204" pitchFamily="18" charset="0"/>
              </a:rPr>
              <a:t>The challenges of returning to work after chronic illness in Romania: barriers, facilitators and collaboration of stakeholders</a:t>
            </a:r>
            <a:r>
              <a:rPr lang="en-GB" sz="2200" dirty="0">
                <a:effectLst/>
                <a:ea typeface="Cambria" panose="02040503050406030204" pitchFamily="18" charset="0"/>
                <a:cs typeface="Cambria" panose="02040503050406030204" pitchFamily="18" charset="0"/>
              </a:rPr>
              <a:t> </a:t>
            </a:r>
          </a:p>
          <a:p>
            <a:pPr marL="0" indent="0">
              <a:lnSpc>
                <a:spcPct val="100000"/>
              </a:lnSpc>
              <a:spcBef>
                <a:spcPts val="0"/>
              </a:spcBef>
              <a:spcAft>
                <a:spcPts val="600"/>
              </a:spcAft>
              <a:buNone/>
            </a:pPr>
            <a:endParaRPr lang="en-GB" sz="2200" dirty="0">
              <a:latin typeface="Cambria" panose="02040503050406030204" pitchFamily="18" charset="0"/>
              <a:ea typeface="Cambria" panose="02040503050406030204" pitchFamily="18" charset="0"/>
            </a:endParaRPr>
          </a:p>
          <a:p>
            <a:pPr marL="0" indent="0">
              <a:lnSpc>
                <a:spcPct val="100000"/>
              </a:lnSpc>
              <a:spcBef>
                <a:spcPts val="0"/>
              </a:spcBef>
              <a:spcAft>
                <a:spcPts val="600"/>
              </a:spcAft>
              <a:buNone/>
            </a:pPr>
            <a:r>
              <a:rPr lang="en-GB" sz="2200" dirty="0">
                <a:cs typeface="Arial" panose="020B0604020202020204" pitchFamily="34" charset="0"/>
              </a:rPr>
              <a:t>3 years project, with national funding (Exploratory Research projects), starting from January 2021</a:t>
            </a:r>
          </a:p>
          <a:p>
            <a:pPr marL="0" indent="0">
              <a:lnSpc>
                <a:spcPct val="100000"/>
              </a:lnSpc>
              <a:spcBef>
                <a:spcPts val="0"/>
              </a:spcBef>
              <a:spcAft>
                <a:spcPts val="600"/>
              </a:spcAft>
              <a:buNone/>
            </a:pPr>
            <a:endParaRPr lang="en-GB" sz="2200" dirty="0">
              <a:cs typeface="Arial" panose="020B0604020202020204" pitchFamily="34" charset="0"/>
            </a:endParaRPr>
          </a:p>
          <a:p>
            <a:pPr marL="0" indent="0">
              <a:lnSpc>
                <a:spcPct val="100000"/>
              </a:lnSpc>
              <a:spcBef>
                <a:spcPts val="0"/>
              </a:spcBef>
              <a:spcAft>
                <a:spcPts val="600"/>
              </a:spcAft>
              <a:buNone/>
            </a:pPr>
            <a:r>
              <a:rPr lang="ro-RO" sz="2200" dirty="0" err="1">
                <a:cs typeface="Arial" panose="020B0604020202020204" pitchFamily="34" charset="0"/>
              </a:rPr>
              <a:t>Study</a:t>
            </a:r>
            <a:r>
              <a:rPr lang="ro-RO" sz="2200" dirty="0">
                <a:cs typeface="Arial" panose="020B0604020202020204" pitchFamily="34" charset="0"/>
              </a:rPr>
              <a:t> design: </a:t>
            </a:r>
            <a:r>
              <a:rPr lang="en-GB" sz="2200" dirty="0">
                <a:cs typeface="Arial" panose="020B0604020202020204" pitchFamily="34" charset="0"/>
              </a:rPr>
              <a:t>mixed-methods, exploratory study</a:t>
            </a:r>
          </a:p>
          <a:p>
            <a:pPr marL="0" indent="0">
              <a:lnSpc>
                <a:spcPct val="100000"/>
              </a:lnSpc>
              <a:spcBef>
                <a:spcPts val="0"/>
              </a:spcBef>
              <a:spcAft>
                <a:spcPts val="600"/>
              </a:spcAft>
              <a:buNone/>
            </a:pPr>
            <a:endParaRPr lang="en-GB" sz="2200" dirty="0">
              <a:cs typeface="Arial" panose="020B0604020202020204" pitchFamily="34" charset="0"/>
            </a:endParaRPr>
          </a:p>
          <a:p>
            <a:pPr marL="0" indent="0">
              <a:lnSpc>
                <a:spcPct val="100000"/>
              </a:lnSpc>
              <a:spcBef>
                <a:spcPts val="0"/>
              </a:spcBef>
              <a:spcAft>
                <a:spcPts val="600"/>
              </a:spcAft>
              <a:buNone/>
            </a:pPr>
            <a:r>
              <a:rPr lang="en-GB" sz="2200" dirty="0">
                <a:cs typeface="Arial" panose="020B0604020202020204" pitchFamily="34" charset="0"/>
              </a:rPr>
              <a:t>Six diseases:</a:t>
            </a:r>
          </a:p>
          <a:p>
            <a:pPr>
              <a:lnSpc>
                <a:spcPct val="100000"/>
              </a:lnSpc>
              <a:spcBef>
                <a:spcPts val="0"/>
              </a:spcBef>
              <a:spcAft>
                <a:spcPts val="600"/>
              </a:spcAft>
              <a:buFontTx/>
              <a:buChar char="-"/>
            </a:pPr>
            <a:r>
              <a:rPr lang="en-GB" sz="2200" dirty="0">
                <a:cs typeface="Arial" panose="020B0604020202020204" pitchFamily="34" charset="0"/>
              </a:rPr>
              <a:t>Cardiovascular</a:t>
            </a:r>
          </a:p>
          <a:p>
            <a:pPr>
              <a:lnSpc>
                <a:spcPct val="100000"/>
              </a:lnSpc>
              <a:spcBef>
                <a:spcPts val="0"/>
              </a:spcBef>
              <a:spcAft>
                <a:spcPts val="600"/>
              </a:spcAft>
              <a:buFontTx/>
              <a:buChar char="-"/>
            </a:pPr>
            <a:r>
              <a:rPr lang="en-GB" sz="2200" dirty="0">
                <a:cs typeface="Arial" panose="020B0604020202020204" pitchFamily="34" charset="0"/>
              </a:rPr>
              <a:t>Cancer</a:t>
            </a:r>
          </a:p>
          <a:p>
            <a:pPr>
              <a:lnSpc>
                <a:spcPct val="100000"/>
              </a:lnSpc>
              <a:spcBef>
                <a:spcPts val="0"/>
              </a:spcBef>
              <a:spcAft>
                <a:spcPts val="600"/>
              </a:spcAft>
              <a:buFontTx/>
              <a:buChar char="-"/>
            </a:pPr>
            <a:r>
              <a:rPr lang="en-GB" sz="2200" dirty="0">
                <a:cs typeface="Arial" panose="020B0604020202020204" pitchFamily="34" charset="0"/>
              </a:rPr>
              <a:t>Chronic respiratory</a:t>
            </a:r>
          </a:p>
          <a:p>
            <a:pPr>
              <a:lnSpc>
                <a:spcPct val="100000"/>
              </a:lnSpc>
              <a:spcBef>
                <a:spcPts val="0"/>
              </a:spcBef>
              <a:spcAft>
                <a:spcPts val="600"/>
              </a:spcAft>
              <a:buFontTx/>
              <a:buChar char="-"/>
            </a:pPr>
            <a:r>
              <a:rPr lang="en-GB" sz="2200" dirty="0">
                <a:cs typeface="Arial" panose="020B0604020202020204" pitchFamily="34" charset="0"/>
              </a:rPr>
              <a:t>Diabetes</a:t>
            </a:r>
          </a:p>
          <a:p>
            <a:pPr>
              <a:lnSpc>
                <a:spcPct val="100000"/>
              </a:lnSpc>
              <a:spcBef>
                <a:spcPts val="0"/>
              </a:spcBef>
              <a:spcAft>
                <a:spcPts val="600"/>
              </a:spcAft>
              <a:buFontTx/>
              <a:buChar char="-"/>
            </a:pPr>
            <a:r>
              <a:rPr lang="en-GB" sz="2200" dirty="0">
                <a:cs typeface="Arial" panose="020B0604020202020204" pitchFamily="34" charset="0"/>
              </a:rPr>
              <a:t>Musculo-skeletal </a:t>
            </a:r>
          </a:p>
          <a:p>
            <a:pPr>
              <a:lnSpc>
                <a:spcPct val="100000"/>
              </a:lnSpc>
              <a:spcBef>
                <a:spcPts val="0"/>
              </a:spcBef>
              <a:spcAft>
                <a:spcPts val="600"/>
              </a:spcAft>
              <a:buFontTx/>
              <a:buChar char="-"/>
            </a:pPr>
            <a:r>
              <a:rPr lang="en-GB" sz="2200" dirty="0">
                <a:cs typeface="Arial" panose="020B0604020202020204" pitchFamily="34" charset="0"/>
              </a:rPr>
              <a:t>Mental disorders</a:t>
            </a:r>
          </a:p>
          <a:p>
            <a:pPr marL="0" indent="0">
              <a:lnSpc>
                <a:spcPct val="100000"/>
              </a:lnSpc>
              <a:spcBef>
                <a:spcPts val="0"/>
              </a:spcBef>
              <a:spcAft>
                <a:spcPts val="600"/>
              </a:spcAft>
              <a:buNone/>
            </a:pPr>
            <a:endParaRPr lang="ro-RO" sz="2200" dirty="0"/>
          </a:p>
        </p:txBody>
      </p:sp>
      <p:sp>
        <p:nvSpPr>
          <p:cNvPr id="4" name="CasetăText 3">
            <a:extLst>
              <a:ext uri="{FF2B5EF4-FFF2-40B4-BE49-F238E27FC236}">
                <a16:creationId xmlns:a16="http://schemas.microsoft.com/office/drawing/2014/main" id="{D81C11DE-17C2-4E0C-96C9-96FFE91614EE}"/>
              </a:ext>
            </a:extLst>
          </p:cNvPr>
          <p:cNvSpPr txBox="1"/>
          <p:nvPr/>
        </p:nvSpPr>
        <p:spPr>
          <a:xfrm>
            <a:off x="3886200" y="4241737"/>
            <a:ext cx="5105399" cy="2431435"/>
          </a:xfrm>
          <a:prstGeom prst="rect">
            <a:avLst/>
          </a:prstGeom>
          <a:solidFill>
            <a:schemeClr val="accent5"/>
          </a:solidFill>
        </p:spPr>
        <p:txBody>
          <a:bodyPr wrap="square" rtlCol="0">
            <a:spAutoFit/>
          </a:bodyPr>
          <a:lstStyle/>
          <a:p>
            <a:r>
              <a:rPr lang="en-GB" sz="2200" b="1" dirty="0">
                <a:solidFill>
                  <a:schemeClr val="bg1"/>
                </a:solidFill>
              </a:rPr>
              <a:t>Concepts:</a:t>
            </a:r>
          </a:p>
          <a:p>
            <a:pPr marL="266700" lvl="1"/>
            <a:r>
              <a:rPr lang="en-GB" sz="2200" dirty="0">
                <a:solidFill>
                  <a:schemeClr val="bg1"/>
                </a:solidFill>
              </a:rPr>
              <a:t>Return to work </a:t>
            </a:r>
          </a:p>
          <a:p>
            <a:pPr marL="631825" lvl="1"/>
            <a:r>
              <a:rPr lang="en-GB" sz="1600" dirty="0">
                <a:solidFill>
                  <a:schemeClr val="bg1"/>
                </a:solidFill>
                <a:effectLst/>
                <a:ea typeface="Arial" panose="020B0604020202020204" pitchFamily="34" charset="0"/>
                <a:cs typeface="Cambria" panose="02040503050406030204" pitchFamily="18" charset="0"/>
              </a:rPr>
              <a:t>”</a:t>
            </a:r>
            <a:r>
              <a:rPr lang="en-GB" sz="1600" dirty="0">
                <a:solidFill>
                  <a:schemeClr val="bg1"/>
                </a:solidFill>
                <a:ea typeface="Arial" panose="020B0604020202020204" pitchFamily="34" charset="0"/>
                <a:cs typeface="Cambria" panose="02040503050406030204" pitchFamily="18" charset="0"/>
              </a:rPr>
              <a:t>P</a:t>
            </a:r>
            <a:r>
              <a:rPr lang="en-GB" sz="1600" dirty="0">
                <a:solidFill>
                  <a:schemeClr val="bg1"/>
                </a:solidFill>
                <a:effectLst/>
                <a:ea typeface="Arial" panose="020B0604020202020204" pitchFamily="34" charset="0"/>
                <a:cs typeface="Cambria" panose="02040503050406030204" pitchFamily="18" charset="0"/>
              </a:rPr>
              <a:t>rocedures and initiatives aimed at facilitating the workplace reintegration of persons who experience a reduction in work capacity or capability, whether this is due to invalidity, illness or ageing” </a:t>
            </a:r>
            <a:r>
              <a:rPr lang="en-GB" sz="1200" dirty="0">
                <a:solidFill>
                  <a:schemeClr val="bg1"/>
                </a:solidFill>
                <a:effectLst/>
                <a:ea typeface="Arial" panose="020B0604020202020204" pitchFamily="34" charset="0"/>
                <a:cs typeface="Cambria" panose="02040503050406030204" pitchFamily="18" charset="0"/>
              </a:rPr>
              <a:t>(ISSA, 2013)</a:t>
            </a:r>
            <a:endParaRPr lang="en-GB" sz="1200" dirty="0">
              <a:solidFill>
                <a:schemeClr val="bg1"/>
              </a:solidFill>
            </a:endParaRPr>
          </a:p>
          <a:p>
            <a:pPr marL="266700" lvl="1"/>
            <a:r>
              <a:rPr lang="en-GB" sz="2200" dirty="0">
                <a:solidFill>
                  <a:schemeClr val="bg1"/>
                </a:solidFill>
              </a:rPr>
              <a:t>Chronic diseases</a:t>
            </a:r>
          </a:p>
          <a:p>
            <a:pPr marL="266700" lvl="1"/>
            <a:r>
              <a:rPr lang="en-GB" sz="2200" dirty="0">
                <a:solidFill>
                  <a:schemeClr val="bg1"/>
                </a:solidFill>
              </a:rPr>
              <a:t>Stakeholders</a:t>
            </a:r>
            <a:endParaRPr lang="ro-RO" sz="2200" dirty="0">
              <a:solidFill>
                <a:schemeClr val="bg1"/>
              </a:solidFill>
            </a:endParaRPr>
          </a:p>
        </p:txBody>
      </p:sp>
    </p:spTree>
    <p:extLst>
      <p:ext uri="{BB962C8B-B14F-4D97-AF65-F5344CB8AC3E}">
        <p14:creationId xmlns:p14="http://schemas.microsoft.com/office/powerpoint/2010/main" val="64269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30C977BD-F2ED-43DB-85FE-20848866A74B}"/>
              </a:ext>
            </a:extLst>
          </p:cNvPr>
          <p:cNvSpPr>
            <a:spLocks noGrp="1"/>
          </p:cNvSpPr>
          <p:nvPr>
            <p:ph type="title"/>
          </p:nvPr>
        </p:nvSpPr>
        <p:spPr>
          <a:xfrm>
            <a:off x="344509" y="365234"/>
            <a:ext cx="7683547" cy="772511"/>
          </a:xfrm>
        </p:spPr>
        <p:txBody>
          <a:bodyPr>
            <a:normAutofit/>
          </a:bodyPr>
          <a:lstStyle/>
          <a:p>
            <a:r>
              <a:rPr lang="en-GB" sz="3600" dirty="0">
                <a:solidFill>
                  <a:srgbClr val="FFFFFF"/>
                </a:solidFill>
                <a:latin typeface="+mn-lt"/>
              </a:rPr>
              <a:t>Research questions:</a:t>
            </a:r>
            <a:endParaRPr lang="ro-RO" sz="3600" dirty="0">
              <a:solidFill>
                <a:srgbClr val="FFFFFF"/>
              </a:solidFill>
              <a:latin typeface="+mn-lt"/>
            </a:endParaRPr>
          </a:p>
        </p:txBody>
      </p:sp>
      <p:sp>
        <p:nvSpPr>
          <p:cNvPr id="3" name="Substituent conținut 2">
            <a:extLst>
              <a:ext uri="{FF2B5EF4-FFF2-40B4-BE49-F238E27FC236}">
                <a16:creationId xmlns:a16="http://schemas.microsoft.com/office/drawing/2014/main" id="{192F895B-6056-4F30-9435-ECBE58B945B6}"/>
              </a:ext>
            </a:extLst>
          </p:cNvPr>
          <p:cNvSpPr>
            <a:spLocks noGrp="1"/>
          </p:cNvSpPr>
          <p:nvPr>
            <p:ph idx="1"/>
          </p:nvPr>
        </p:nvSpPr>
        <p:spPr>
          <a:xfrm>
            <a:off x="189863" y="1892016"/>
            <a:ext cx="6885003" cy="4616795"/>
          </a:xfrm>
        </p:spPr>
        <p:txBody>
          <a:bodyPr anchor="ctr">
            <a:noAutofit/>
          </a:bodyPr>
          <a:lstStyle/>
          <a:p>
            <a:pPr marL="0" lvl="0" indent="0" algn="just">
              <a:lnSpc>
                <a:spcPct val="100000"/>
              </a:lnSpc>
              <a:spcBef>
                <a:spcPts val="0"/>
              </a:spcBef>
              <a:spcAft>
                <a:spcPts val="1200"/>
              </a:spcAft>
              <a:buNone/>
            </a:pPr>
            <a:r>
              <a:rPr lang="en-GB" sz="2000" dirty="0">
                <a:solidFill>
                  <a:srgbClr val="000000"/>
                </a:solidFill>
                <a:effectLst/>
                <a:ea typeface="Cambria" panose="02040503050406030204" pitchFamily="18" charset="0"/>
                <a:cs typeface="Cambria" panose="02040503050406030204" pitchFamily="18" charset="0"/>
              </a:rPr>
              <a:t>What is the context of RTW with a CD in Romania? (literature and legislation </a:t>
            </a:r>
            <a:r>
              <a:rPr lang="en-GB" sz="2000" dirty="0">
                <a:solidFill>
                  <a:srgbClr val="000000"/>
                </a:solidFill>
                <a:ea typeface="Cambria" panose="02040503050406030204" pitchFamily="18" charset="0"/>
                <a:cs typeface="Cambria" panose="02040503050406030204" pitchFamily="18" charset="0"/>
              </a:rPr>
              <a:t>on sick leave, invalidity and working </a:t>
            </a:r>
            <a:r>
              <a:rPr lang="en-GB" sz="2000" dirty="0">
                <a:solidFill>
                  <a:srgbClr val="000000"/>
                </a:solidFill>
                <a:effectLst/>
                <a:ea typeface="Cambria" panose="02040503050406030204" pitchFamily="18" charset="0"/>
                <a:cs typeface="Cambria" panose="02040503050406030204" pitchFamily="18" charset="0"/>
              </a:rPr>
              <a:t>with CDs)</a:t>
            </a:r>
            <a:endParaRPr lang="en-GB" sz="2000" dirty="0">
              <a:ea typeface="Cambria" panose="02040503050406030204" pitchFamily="18" charset="0"/>
            </a:endParaRPr>
          </a:p>
          <a:p>
            <a:pPr marL="0" lvl="0" indent="0" algn="just">
              <a:lnSpc>
                <a:spcPct val="100000"/>
              </a:lnSpc>
              <a:spcBef>
                <a:spcPts val="0"/>
              </a:spcBef>
              <a:spcAft>
                <a:spcPts val="1200"/>
              </a:spcAft>
              <a:buNone/>
            </a:pPr>
            <a:r>
              <a:rPr lang="en-GB" sz="2000" dirty="0">
                <a:solidFill>
                  <a:srgbClr val="000000"/>
                </a:solidFill>
                <a:effectLst/>
                <a:ea typeface="Cambria" panose="02040503050406030204" pitchFamily="18" charset="0"/>
                <a:cs typeface="Cambria" panose="02040503050406030204" pitchFamily="18" charset="0"/>
              </a:rPr>
              <a:t>What are the motivations, barriers and facilitators for RTW of </a:t>
            </a:r>
            <a:r>
              <a:rPr lang="en-GB" sz="2000" b="1" dirty="0">
                <a:solidFill>
                  <a:srgbClr val="0070C0"/>
                </a:solidFill>
                <a:effectLst/>
                <a:ea typeface="Cambria" panose="02040503050406030204" pitchFamily="18" charset="0"/>
                <a:cs typeface="Cambria" panose="02040503050406030204" pitchFamily="18" charset="0"/>
              </a:rPr>
              <a:t>workers with CDs</a:t>
            </a:r>
            <a:r>
              <a:rPr lang="en-GB" sz="2000" dirty="0">
                <a:solidFill>
                  <a:srgbClr val="000000"/>
                </a:solidFill>
                <a:effectLst/>
                <a:ea typeface="Cambria" panose="02040503050406030204" pitchFamily="18" charset="0"/>
                <a:cs typeface="Cambria" panose="02040503050406030204" pitchFamily="18" charset="0"/>
              </a:rPr>
              <a:t> or </a:t>
            </a:r>
            <a:r>
              <a:rPr lang="en-GB" sz="2000" b="1" dirty="0">
                <a:solidFill>
                  <a:srgbClr val="0070C0"/>
                </a:solidFill>
                <a:effectLst/>
                <a:ea typeface="Cambria" panose="02040503050406030204" pitchFamily="18" charset="0"/>
                <a:cs typeface="Cambria" panose="02040503050406030204" pitchFamily="18" charset="0"/>
              </a:rPr>
              <a:t>job seekers </a:t>
            </a:r>
            <a:r>
              <a:rPr lang="en-GB" sz="2000" dirty="0">
                <a:solidFill>
                  <a:srgbClr val="000000"/>
                </a:solidFill>
                <a:effectLst/>
                <a:ea typeface="Cambria" panose="02040503050406030204" pitchFamily="18" charset="0"/>
                <a:cs typeface="Cambria" panose="02040503050406030204" pitchFamily="18" charset="0"/>
              </a:rPr>
              <a:t>with CDs</a:t>
            </a:r>
            <a:r>
              <a:rPr lang="en-GB" sz="1800" dirty="0">
                <a:solidFill>
                  <a:srgbClr val="000000"/>
                </a:solidFill>
                <a:effectLst/>
                <a:ea typeface="Cambria" panose="02040503050406030204" pitchFamily="18" charset="0"/>
                <a:cs typeface="Cambria" panose="02040503050406030204" pitchFamily="18" charset="0"/>
              </a:rPr>
              <a:t>? </a:t>
            </a:r>
            <a:endParaRPr lang="en-GB" sz="1800" dirty="0">
              <a:ea typeface="Cambria" panose="02040503050406030204" pitchFamily="18" charset="0"/>
            </a:endParaRPr>
          </a:p>
          <a:p>
            <a:pPr marL="0" lvl="0" indent="0" algn="just">
              <a:lnSpc>
                <a:spcPct val="100000"/>
              </a:lnSpc>
              <a:spcBef>
                <a:spcPts val="0"/>
              </a:spcBef>
              <a:spcAft>
                <a:spcPts val="1200"/>
              </a:spcAft>
              <a:buNone/>
            </a:pPr>
            <a:r>
              <a:rPr lang="en-GB" sz="2000" dirty="0">
                <a:solidFill>
                  <a:srgbClr val="000000"/>
                </a:solidFill>
                <a:effectLst/>
                <a:ea typeface="Cambria" panose="02040503050406030204" pitchFamily="18" charset="0"/>
                <a:cs typeface="Cambria" panose="02040503050406030204" pitchFamily="18" charset="0"/>
              </a:rPr>
              <a:t>What are the motivations, barriers and facilitators of </a:t>
            </a:r>
            <a:r>
              <a:rPr lang="en-GB" sz="2000" b="1" dirty="0">
                <a:solidFill>
                  <a:srgbClr val="0070C0"/>
                </a:solidFill>
                <a:effectLst/>
                <a:ea typeface="Cambria" panose="02040503050406030204" pitchFamily="18" charset="0"/>
                <a:cs typeface="Cambria" panose="02040503050406030204" pitchFamily="18" charset="0"/>
              </a:rPr>
              <a:t>employers </a:t>
            </a:r>
            <a:r>
              <a:rPr lang="en-GB" sz="2000" dirty="0">
                <a:solidFill>
                  <a:srgbClr val="000000"/>
                </a:solidFill>
                <a:ea typeface="Cambria" panose="02040503050406030204" pitchFamily="18" charset="0"/>
                <a:cs typeface="Cambria" panose="02040503050406030204" pitchFamily="18" charset="0"/>
              </a:rPr>
              <a:t>who receive back at work </a:t>
            </a:r>
            <a:r>
              <a:rPr lang="en-GB" sz="2000" dirty="0">
                <a:solidFill>
                  <a:srgbClr val="000000"/>
                </a:solidFill>
                <a:effectLst/>
                <a:ea typeface="Cambria" panose="02040503050406030204" pitchFamily="18" charset="0"/>
                <a:cs typeface="Cambria" panose="02040503050406030204" pitchFamily="18" charset="0"/>
              </a:rPr>
              <a:t>workers with CDs?</a:t>
            </a:r>
            <a:endParaRPr lang="en-GB" sz="2000" dirty="0">
              <a:effectLst/>
              <a:ea typeface="Arial" panose="020B0604020202020204" pitchFamily="34" charset="0"/>
            </a:endParaRPr>
          </a:p>
          <a:p>
            <a:pPr marL="0" lvl="0" indent="0" algn="just">
              <a:lnSpc>
                <a:spcPct val="100000"/>
              </a:lnSpc>
              <a:spcBef>
                <a:spcPts val="0"/>
              </a:spcBef>
              <a:spcAft>
                <a:spcPts val="1200"/>
              </a:spcAft>
              <a:buNone/>
            </a:pPr>
            <a:r>
              <a:rPr lang="en-GB" sz="2000" dirty="0">
                <a:solidFill>
                  <a:srgbClr val="000000"/>
                </a:solidFill>
                <a:effectLst/>
                <a:ea typeface="Cambria" panose="02040503050406030204" pitchFamily="18" charset="0"/>
                <a:cs typeface="Cambria" panose="02040503050406030204" pitchFamily="18" charset="0"/>
              </a:rPr>
              <a:t>What are the views of </a:t>
            </a:r>
            <a:r>
              <a:rPr lang="en-GB" sz="2000" b="1" dirty="0">
                <a:solidFill>
                  <a:srgbClr val="0070C0"/>
                </a:solidFill>
                <a:effectLst/>
                <a:ea typeface="Cambria" panose="02040503050406030204" pitchFamily="18" charset="0"/>
                <a:cs typeface="Cambria" panose="02040503050406030204" pitchFamily="18" charset="0"/>
              </a:rPr>
              <a:t>health professionals </a:t>
            </a:r>
            <a:r>
              <a:rPr lang="en-GB" sz="2000" dirty="0">
                <a:solidFill>
                  <a:srgbClr val="000000"/>
                </a:solidFill>
                <a:effectLst/>
                <a:ea typeface="Cambria" panose="02040503050406030204" pitchFamily="18" charset="0"/>
                <a:cs typeface="Cambria" panose="02040503050406030204" pitchFamily="18" charset="0"/>
              </a:rPr>
              <a:t>on RTW after CDs?</a:t>
            </a:r>
            <a:endParaRPr lang="en-GB" sz="2000" dirty="0">
              <a:effectLst/>
              <a:ea typeface="Arial" panose="020B0604020202020204" pitchFamily="34" charset="0"/>
            </a:endParaRPr>
          </a:p>
          <a:p>
            <a:pPr marL="0" lvl="0" indent="0" algn="just">
              <a:lnSpc>
                <a:spcPct val="100000"/>
              </a:lnSpc>
              <a:spcBef>
                <a:spcPts val="0"/>
              </a:spcBef>
              <a:spcAft>
                <a:spcPts val="1200"/>
              </a:spcAft>
              <a:buNone/>
            </a:pPr>
            <a:r>
              <a:rPr lang="en-GB" sz="2000" dirty="0">
                <a:solidFill>
                  <a:srgbClr val="000000"/>
                </a:solidFill>
                <a:effectLst/>
                <a:ea typeface="Cambria" panose="02040503050406030204" pitchFamily="18" charset="0"/>
                <a:cs typeface="Cambria" panose="02040503050406030204" pitchFamily="18" charset="0"/>
              </a:rPr>
              <a:t>What are the views of</a:t>
            </a:r>
            <a:r>
              <a:rPr lang="en-GB" sz="2000" b="1" dirty="0">
                <a:solidFill>
                  <a:srgbClr val="0070C0"/>
                </a:solidFill>
                <a:effectLst/>
                <a:ea typeface="Cambria" panose="02040503050406030204" pitchFamily="18" charset="0"/>
                <a:cs typeface="Cambria" panose="02040503050406030204" pitchFamily="18" charset="0"/>
              </a:rPr>
              <a:t> NGOs </a:t>
            </a:r>
            <a:r>
              <a:rPr lang="en-GB" sz="2000" dirty="0">
                <a:solidFill>
                  <a:srgbClr val="000000"/>
                </a:solidFill>
                <a:effectLst/>
                <a:ea typeface="Cambria" panose="02040503050406030204" pitchFamily="18" charset="0"/>
                <a:cs typeface="Cambria" panose="02040503050406030204" pitchFamily="18" charset="0"/>
              </a:rPr>
              <a:t>regarding social and labour market reintegration of people with CDs?</a:t>
            </a:r>
            <a:endParaRPr lang="en-GB" sz="2000" dirty="0">
              <a:effectLst/>
              <a:ea typeface="Arial" panose="020B0604020202020204" pitchFamily="34" charset="0"/>
            </a:endParaRPr>
          </a:p>
          <a:p>
            <a:pPr marL="0" lvl="0" indent="0" algn="just">
              <a:lnSpc>
                <a:spcPct val="100000"/>
              </a:lnSpc>
              <a:spcBef>
                <a:spcPts val="0"/>
              </a:spcBef>
              <a:spcAft>
                <a:spcPts val="1200"/>
              </a:spcAft>
              <a:buNone/>
            </a:pPr>
            <a:r>
              <a:rPr lang="en-GB" sz="2000" dirty="0">
                <a:solidFill>
                  <a:srgbClr val="000000"/>
                </a:solidFill>
                <a:effectLst/>
                <a:ea typeface="Cambria" panose="02040503050406030204" pitchFamily="18" charset="0"/>
                <a:cs typeface="Cambria" panose="02040503050406030204" pitchFamily="18" charset="0"/>
              </a:rPr>
              <a:t>How do all stakeholders experience the existing </a:t>
            </a:r>
            <a:r>
              <a:rPr lang="en-GB" sz="2000" b="1" dirty="0">
                <a:solidFill>
                  <a:srgbClr val="0070C0"/>
                </a:solidFill>
                <a:effectLst/>
                <a:ea typeface="Cambria" panose="02040503050406030204" pitchFamily="18" charset="0"/>
                <a:cs typeface="Cambria" panose="02040503050406030204" pitchFamily="18" charset="0"/>
              </a:rPr>
              <a:t>collaboration</a:t>
            </a:r>
            <a:r>
              <a:rPr lang="en-GB" sz="2000" dirty="0">
                <a:solidFill>
                  <a:srgbClr val="000000"/>
                </a:solidFill>
                <a:effectLst/>
                <a:ea typeface="Cambria" panose="02040503050406030204" pitchFamily="18" charset="0"/>
                <a:cs typeface="Cambria" panose="02040503050406030204" pitchFamily="18" charset="0"/>
              </a:rPr>
              <a:t> between them and how this collaboration could be improved?</a:t>
            </a:r>
            <a:endParaRPr lang="en-GB" sz="2000" dirty="0">
              <a:ea typeface="Cambria" panose="02040503050406030204" pitchFamily="18" charset="0"/>
            </a:endParaRPr>
          </a:p>
          <a:p>
            <a:pPr marL="0" lvl="0" indent="0" algn="just">
              <a:lnSpc>
                <a:spcPct val="100000"/>
              </a:lnSpc>
              <a:spcBef>
                <a:spcPts val="0"/>
              </a:spcBef>
              <a:spcAft>
                <a:spcPts val="1200"/>
              </a:spcAft>
              <a:buNone/>
            </a:pPr>
            <a:r>
              <a:rPr lang="en-GB" sz="2000" dirty="0">
                <a:solidFill>
                  <a:srgbClr val="000000"/>
                </a:solidFill>
                <a:effectLst/>
                <a:ea typeface="Cambria" panose="02040503050406030204" pitchFamily="18" charset="0"/>
                <a:cs typeface="Cambria" panose="02040503050406030204" pitchFamily="18" charset="0"/>
              </a:rPr>
              <a:t>What can be done to </a:t>
            </a:r>
            <a:r>
              <a:rPr lang="en-GB" sz="2000" b="1" dirty="0">
                <a:solidFill>
                  <a:srgbClr val="0070C0"/>
                </a:solidFill>
                <a:effectLst/>
                <a:ea typeface="Cambria" panose="02040503050406030204" pitchFamily="18" charset="0"/>
                <a:cs typeface="Cambria" panose="02040503050406030204" pitchFamily="18" charset="0"/>
              </a:rPr>
              <a:t>raise awareness </a:t>
            </a:r>
            <a:r>
              <a:rPr lang="en-GB" sz="2000" dirty="0">
                <a:solidFill>
                  <a:srgbClr val="000000"/>
                </a:solidFill>
                <a:effectLst/>
                <a:ea typeface="Cambria" panose="02040503050406030204" pitchFamily="18" charset="0"/>
                <a:cs typeface="Cambria" panose="02040503050406030204" pitchFamily="18" charset="0"/>
              </a:rPr>
              <a:t>at all levels on the benefits and expected outcomes of RTW after CD?</a:t>
            </a:r>
            <a:endParaRPr lang="ro-RO" sz="2000" dirty="0"/>
          </a:p>
        </p:txBody>
      </p:sp>
      <p:graphicFrame>
        <p:nvGraphicFramePr>
          <p:cNvPr id="5" name="Tabel 5">
            <a:extLst>
              <a:ext uri="{FF2B5EF4-FFF2-40B4-BE49-F238E27FC236}">
                <a16:creationId xmlns:a16="http://schemas.microsoft.com/office/drawing/2014/main" id="{8B4C841C-DBA8-417E-8106-3BEAA7737FD2}"/>
              </a:ext>
            </a:extLst>
          </p:cNvPr>
          <p:cNvGraphicFramePr>
            <a:graphicFrameLocks noGrp="1"/>
          </p:cNvGraphicFramePr>
          <p:nvPr>
            <p:extLst>
              <p:ext uri="{D42A27DB-BD31-4B8C-83A1-F6EECF244321}">
                <p14:modId xmlns:p14="http://schemas.microsoft.com/office/powerpoint/2010/main" val="289598346"/>
              </p:ext>
            </p:extLst>
          </p:nvPr>
        </p:nvGraphicFramePr>
        <p:xfrm>
          <a:off x="7246422" y="1597432"/>
          <a:ext cx="1810899" cy="5119054"/>
        </p:xfrm>
        <a:graphic>
          <a:graphicData uri="http://schemas.openxmlformats.org/drawingml/2006/table">
            <a:tbl>
              <a:tblPr firstRow="1" bandRow="1">
                <a:tableStyleId>{5C22544A-7EE6-4342-B048-85BDC9FD1C3A}</a:tableStyleId>
              </a:tblPr>
              <a:tblGrid>
                <a:gridCol w="1810899">
                  <a:extLst>
                    <a:ext uri="{9D8B030D-6E8A-4147-A177-3AD203B41FA5}">
                      <a16:colId xmlns:a16="http://schemas.microsoft.com/office/drawing/2014/main" val="1770171479"/>
                    </a:ext>
                  </a:extLst>
                </a:gridCol>
              </a:tblGrid>
              <a:tr h="855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0" kern="1200" dirty="0">
                        <a:solidFill>
                          <a:schemeClr val="bg1"/>
                        </a:solidFill>
                        <a:latin typeface="+mn-lt"/>
                        <a:ea typeface="+mn-ea"/>
                        <a:cs typeface="+mn-cs"/>
                      </a:endParaRPr>
                    </a:p>
                  </a:txBody>
                  <a:tcPr>
                    <a:solidFill>
                      <a:schemeClr val="accent5"/>
                    </a:solidFill>
                  </a:tcPr>
                </a:tc>
                <a:extLst>
                  <a:ext uri="{0D108BD9-81ED-4DB2-BD59-A6C34878D82A}">
                    <a16:rowId xmlns:a16="http://schemas.microsoft.com/office/drawing/2014/main" val="1359498376"/>
                  </a:ext>
                </a:extLst>
              </a:tr>
              <a:tr h="763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0" kern="1200" dirty="0">
                        <a:solidFill>
                          <a:schemeClr val="bg1"/>
                        </a:solidFill>
                        <a:latin typeface="+mn-lt"/>
                        <a:ea typeface="+mn-ea"/>
                        <a:cs typeface="+mn-cs"/>
                      </a:endParaRPr>
                    </a:p>
                  </a:txBody>
                  <a:tcPr>
                    <a:solidFill>
                      <a:schemeClr val="accent5"/>
                    </a:solidFill>
                  </a:tcPr>
                </a:tc>
                <a:extLst>
                  <a:ext uri="{0D108BD9-81ED-4DB2-BD59-A6C34878D82A}">
                    <a16:rowId xmlns:a16="http://schemas.microsoft.com/office/drawing/2014/main" val="3716058263"/>
                  </a:ext>
                </a:extLst>
              </a:tr>
              <a:tr h="1979408">
                <a:tc>
                  <a:txBody>
                    <a:bodyPr/>
                    <a:lstStyle/>
                    <a:p>
                      <a:endParaRPr lang="ro-RO" sz="1200" b="0" dirty="0"/>
                    </a:p>
                  </a:txBody>
                  <a:tcPr>
                    <a:solidFill>
                      <a:schemeClr val="accent5"/>
                    </a:solidFill>
                  </a:tcPr>
                </a:tc>
                <a:extLst>
                  <a:ext uri="{0D108BD9-81ED-4DB2-BD59-A6C34878D82A}">
                    <a16:rowId xmlns:a16="http://schemas.microsoft.com/office/drawing/2014/main" val="1446314845"/>
                  </a:ext>
                </a:extLst>
              </a:tr>
              <a:tr h="839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0" kern="1200" dirty="0">
                        <a:solidFill>
                          <a:schemeClr val="bg1"/>
                        </a:solidFill>
                        <a:latin typeface="+mn-lt"/>
                        <a:ea typeface="+mn-ea"/>
                        <a:cs typeface="+mn-cs"/>
                      </a:endParaRPr>
                    </a:p>
                  </a:txBody>
                  <a:tcPr>
                    <a:solidFill>
                      <a:schemeClr val="accent5"/>
                    </a:solidFill>
                  </a:tcPr>
                </a:tc>
                <a:extLst>
                  <a:ext uri="{0D108BD9-81ED-4DB2-BD59-A6C34878D82A}">
                    <a16:rowId xmlns:a16="http://schemas.microsoft.com/office/drawing/2014/main" val="3337963161"/>
                  </a:ext>
                </a:extLst>
              </a:tr>
              <a:tr h="681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0" kern="1200" dirty="0">
                        <a:solidFill>
                          <a:schemeClr val="bg1"/>
                        </a:solidFill>
                        <a:latin typeface="+mn-lt"/>
                        <a:ea typeface="+mn-ea"/>
                        <a:cs typeface="+mn-cs"/>
                      </a:endParaRPr>
                    </a:p>
                  </a:txBody>
                  <a:tcPr>
                    <a:solidFill>
                      <a:schemeClr val="accent5"/>
                    </a:solidFill>
                  </a:tcPr>
                </a:tc>
                <a:extLst>
                  <a:ext uri="{0D108BD9-81ED-4DB2-BD59-A6C34878D82A}">
                    <a16:rowId xmlns:a16="http://schemas.microsoft.com/office/drawing/2014/main" val="1657785901"/>
                  </a:ext>
                </a:extLst>
              </a:tr>
            </a:tbl>
          </a:graphicData>
        </a:graphic>
      </p:graphicFrame>
      <p:cxnSp>
        <p:nvCxnSpPr>
          <p:cNvPr id="7" name="Conector drept 6">
            <a:extLst>
              <a:ext uri="{FF2B5EF4-FFF2-40B4-BE49-F238E27FC236}">
                <a16:creationId xmlns:a16="http://schemas.microsoft.com/office/drawing/2014/main" id="{8A1F7FD0-7863-421F-9C9A-97DF49EE6A68}"/>
              </a:ext>
            </a:extLst>
          </p:cNvPr>
          <p:cNvCxnSpPr>
            <a:cxnSpLocks/>
          </p:cNvCxnSpPr>
          <p:nvPr/>
        </p:nvCxnSpPr>
        <p:spPr>
          <a:xfrm>
            <a:off x="196572" y="2433696"/>
            <a:ext cx="69100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drept 12">
            <a:extLst>
              <a:ext uri="{FF2B5EF4-FFF2-40B4-BE49-F238E27FC236}">
                <a16:creationId xmlns:a16="http://schemas.microsoft.com/office/drawing/2014/main" id="{023257BA-38C5-4387-91FD-C89ADD241FCF}"/>
              </a:ext>
            </a:extLst>
          </p:cNvPr>
          <p:cNvCxnSpPr>
            <a:cxnSpLocks/>
          </p:cNvCxnSpPr>
          <p:nvPr/>
        </p:nvCxnSpPr>
        <p:spPr>
          <a:xfrm>
            <a:off x="171556" y="3205074"/>
            <a:ext cx="68850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drept 14">
            <a:extLst>
              <a:ext uri="{FF2B5EF4-FFF2-40B4-BE49-F238E27FC236}">
                <a16:creationId xmlns:a16="http://schemas.microsoft.com/office/drawing/2014/main" id="{BDE03658-1BDF-4786-B51C-5F227D88C86E}"/>
              </a:ext>
            </a:extLst>
          </p:cNvPr>
          <p:cNvCxnSpPr>
            <a:cxnSpLocks/>
          </p:cNvCxnSpPr>
          <p:nvPr/>
        </p:nvCxnSpPr>
        <p:spPr>
          <a:xfrm>
            <a:off x="196572" y="5172379"/>
            <a:ext cx="68850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drept 16">
            <a:extLst>
              <a:ext uri="{FF2B5EF4-FFF2-40B4-BE49-F238E27FC236}">
                <a16:creationId xmlns:a16="http://schemas.microsoft.com/office/drawing/2014/main" id="{A1225318-AEE7-4A34-B822-F7406C233364}"/>
              </a:ext>
            </a:extLst>
          </p:cNvPr>
          <p:cNvCxnSpPr>
            <a:cxnSpLocks/>
          </p:cNvCxnSpPr>
          <p:nvPr/>
        </p:nvCxnSpPr>
        <p:spPr>
          <a:xfrm>
            <a:off x="196572" y="5995908"/>
            <a:ext cx="688500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tăText 21">
            <a:extLst>
              <a:ext uri="{FF2B5EF4-FFF2-40B4-BE49-F238E27FC236}">
                <a16:creationId xmlns:a16="http://schemas.microsoft.com/office/drawing/2014/main" id="{7848E01B-3579-42E2-899D-1B9375BFF365}"/>
              </a:ext>
            </a:extLst>
          </p:cNvPr>
          <p:cNvSpPr txBox="1"/>
          <p:nvPr/>
        </p:nvSpPr>
        <p:spPr>
          <a:xfrm>
            <a:off x="7239713" y="2479272"/>
            <a:ext cx="1810900" cy="677108"/>
          </a:xfrm>
          <a:prstGeom prst="rect">
            <a:avLst/>
          </a:prstGeom>
          <a:noFill/>
        </p:spPr>
        <p:txBody>
          <a:bodyPr wrap="square" rtlCol="0">
            <a:spAutoFit/>
          </a:bodyPr>
          <a:lstStyle/>
          <a:p>
            <a:r>
              <a:rPr lang="en-GB" sz="1900" b="0" kern="1200" dirty="0">
                <a:solidFill>
                  <a:schemeClr val="bg1"/>
                </a:solidFill>
              </a:rPr>
              <a:t>Online survey for workers</a:t>
            </a:r>
            <a:endParaRPr lang="ro-RO" sz="1900" dirty="0"/>
          </a:p>
        </p:txBody>
      </p:sp>
      <p:sp>
        <p:nvSpPr>
          <p:cNvPr id="23" name="CasetăText 22">
            <a:extLst>
              <a:ext uri="{FF2B5EF4-FFF2-40B4-BE49-F238E27FC236}">
                <a16:creationId xmlns:a16="http://schemas.microsoft.com/office/drawing/2014/main" id="{3CFCA4A8-3692-4695-A0D0-132D32A039DA}"/>
              </a:ext>
            </a:extLst>
          </p:cNvPr>
          <p:cNvSpPr txBox="1"/>
          <p:nvPr/>
        </p:nvSpPr>
        <p:spPr>
          <a:xfrm>
            <a:off x="7277024" y="3193758"/>
            <a:ext cx="1780298" cy="2000548"/>
          </a:xfrm>
          <a:prstGeom prst="rect">
            <a:avLst/>
          </a:prstGeom>
          <a:noFill/>
        </p:spPr>
        <p:txBody>
          <a:bodyPr wrap="square" rtlCol="0">
            <a:spAutoFit/>
          </a:bodyPr>
          <a:lstStyle/>
          <a:p>
            <a:r>
              <a:rPr lang="en-GB" sz="1900" b="0" kern="1200" dirty="0">
                <a:solidFill>
                  <a:schemeClr val="bg1"/>
                </a:solidFill>
              </a:rPr>
              <a:t>Interviews with:</a:t>
            </a:r>
          </a:p>
          <a:p>
            <a:pPr marL="182563" indent="-182563">
              <a:buFont typeface="Wingdings" panose="05000000000000000000" pitchFamily="2" charset="2"/>
              <a:buChar char="§"/>
            </a:pPr>
            <a:r>
              <a:rPr lang="en-GB" sz="1900" b="0" kern="1200" dirty="0">
                <a:solidFill>
                  <a:schemeClr val="bg1"/>
                </a:solidFill>
              </a:rPr>
              <a:t>Employers</a:t>
            </a:r>
          </a:p>
          <a:p>
            <a:pPr marL="182563" indent="-182563">
              <a:buFont typeface="Wingdings" panose="05000000000000000000" pitchFamily="2" charset="2"/>
              <a:buChar char="§"/>
            </a:pPr>
            <a:endParaRPr lang="en-GB" sz="500" b="0" kern="1200" dirty="0">
              <a:solidFill>
                <a:schemeClr val="bg1"/>
              </a:solidFill>
            </a:endParaRPr>
          </a:p>
          <a:p>
            <a:pPr marL="182563" indent="-182563">
              <a:buFont typeface="Wingdings" panose="05000000000000000000" pitchFamily="2" charset="2"/>
              <a:buChar char="§"/>
            </a:pPr>
            <a:r>
              <a:rPr lang="en-GB" sz="1900" b="0" kern="1200" dirty="0">
                <a:solidFill>
                  <a:schemeClr val="bg1"/>
                </a:solidFill>
              </a:rPr>
              <a:t>Health professionals</a:t>
            </a:r>
          </a:p>
          <a:p>
            <a:pPr marL="182563" indent="-182563">
              <a:buFont typeface="Wingdings" panose="05000000000000000000" pitchFamily="2" charset="2"/>
              <a:buChar char="§"/>
            </a:pPr>
            <a:endParaRPr lang="en-GB" sz="500" b="0" kern="1200" dirty="0">
              <a:solidFill>
                <a:schemeClr val="bg1"/>
              </a:solidFill>
            </a:endParaRPr>
          </a:p>
          <a:p>
            <a:pPr marL="182563" indent="-182563">
              <a:buFont typeface="Wingdings" panose="05000000000000000000" pitchFamily="2" charset="2"/>
              <a:buChar char="§"/>
            </a:pPr>
            <a:r>
              <a:rPr lang="en-GB" sz="1900" dirty="0">
                <a:solidFill>
                  <a:schemeClr val="bg1"/>
                </a:solidFill>
              </a:rPr>
              <a:t>Civil society actors</a:t>
            </a:r>
            <a:endParaRPr lang="ro-RO" sz="1900" dirty="0">
              <a:solidFill>
                <a:schemeClr val="bg1"/>
              </a:solidFill>
            </a:endParaRPr>
          </a:p>
        </p:txBody>
      </p:sp>
      <p:sp>
        <p:nvSpPr>
          <p:cNvPr id="24" name="CasetăText 23">
            <a:extLst>
              <a:ext uri="{FF2B5EF4-FFF2-40B4-BE49-F238E27FC236}">
                <a16:creationId xmlns:a16="http://schemas.microsoft.com/office/drawing/2014/main" id="{990264FF-059D-4656-A768-C86808F82305}"/>
              </a:ext>
            </a:extLst>
          </p:cNvPr>
          <p:cNvSpPr txBox="1"/>
          <p:nvPr/>
        </p:nvSpPr>
        <p:spPr>
          <a:xfrm>
            <a:off x="7262297" y="5202700"/>
            <a:ext cx="1691840" cy="677108"/>
          </a:xfrm>
          <a:prstGeom prst="rect">
            <a:avLst/>
          </a:prstGeom>
          <a:noFill/>
        </p:spPr>
        <p:txBody>
          <a:bodyPr wrap="square" rtlCol="0">
            <a:spAutoFit/>
          </a:bodyPr>
          <a:lstStyle/>
          <a:p>
            <a:r>
              <a:rPr lang="en-GB" sz="1900" b="0" kern="1200" dirty="0">
                <a:solidFill>
                  <a:schemeClr val="bg1"/>
                </a:solidFill>
              </a:rPr>
              <a:t>Online survey and interviews</a:t>
            </a:r>
            <a:endParaRPr lang="ro-RO" sz="1900" dirty="0"/>
          </a:p>
        </p:txBody>
      </p:sp>
      <p:sp>
        <p:nvSpPr>
          <p:cNvPr id="26" name="CasetăText 25">
            <a:extLst>
              <a:ext uri="{FF2B5EF4-FFF2-40B4-BE49-F238E27FC236}">
                <a16:creationId xmlns:a16="http://schemas.microsoft.com/office/drawing/2014/main" id="{B7454B86-5C12-4C71-9330-8BF02CC1F380}"/>
              </a:ext>
            </a:extLst>
          </p:cNvPr>
          <p:cNvSpPr txBox="1"/>
          <p:nvPr/>
        </p:nvSpPr>
        <p:spPr>
          <a:xfrm>
            <a:off x="7277023" y="5995908"/>
            <a:ext cx="1571373" cy="384721"/>
          </a:xfrm>
          <a:prstGeom prst="rect">
            <a:avLst/>
          </a:prstGeom>
          <a:noFill/>
        </p:spPr>
        <p:txBody>
          <a:bodyPr wrap="square" rtlCol="0">
            <a:spAutoFit/>
          </a:bodyPr>
          <a:lstStyle/>
          <a:p>
            <a:r>
              <a:rPr lang="en-GB" sz="1900" b="0" kern="1200" dirty="0">
                <a:solidFill>
                  <a:schemeClr val="bg1"/>
                </a:solidFill>
              </a:rPr>
              <a:t>Interviews</a:t>
            </a:r>
            <a:endParaRPr lang="ro-RO" sz="1900" dirty="0"/>
          </a:p>
        </p:txBody>
      </p:sp>
      <p:sp>
        <p:nvSpPr>
          <p:cNvPr id="27" name="CasetăText 26">
            <a:extLst>
              <a:ext uri="{FF2B5EF4-FFF2-40B4-BE49-F238E27FC236}">
                <a16:creationId xmlns:a16="http://schemas.microsoft.com/office/drawing/2014/main" id="{3AE1C204-3548-4558-9315-F28CC8628CF1}"/>
              </a:ext>
            </a:extLst>
          </p:cNvPr>
          <p:cNvSpPr txBox="1"/>
          <p:nvPr/>
        </p:nvSpPr>
        <p:spPr>
          <a:xfrm>
            <a:off x="7277023" y="1665498"/>
            <a:ext cx="1780298" cy="677108"/>
          </a:xfrm>
          <a:prstGeom prst="rect">
            <a:avLst/>
          </a:prstGeom>
          <a:noFill/>
        </p:spPr>
        <p:txBody>
          <a:bodyPr wrap="square" rtlCol="0">
            <a:spAutoFit/>
          </a:bodyPr>
          <a:lstStyle/>
          <a:p>
            <a:r>
              <a:rPr lang="en-GB" sz="1900" b="0" dirty="0">
                <a:solidFill>
                  <a:schemeClr val="bg1"/>
                </a:solidFill>
              </a:rPr>
              <a:t>Desk analysis on policies</a:t>
            </a:r>
            <a:endParaRPr lang="ro-RO" sz="1900" dirty="0"/>
          </a:p>
        </p:txBody>
      </p:sp>
    </p:spTree>
    <p:extLst>
      <p:ext uri="{BB962C8B-B14F-4D97-AF65-F5344CB8AC3E}">
        <p14:creationId xmlns:p14="http://schemas.microsoft.com/office/powerpoint/2010/main" val="13059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8EFF37-D314-4D99-8746-1B95A34F38B7}"/>
              </a:ext>
            </a:extLst>
          </p:cNvPr>
          <p:cNvSpPr>
            <a:spLocks noGrp="1"/>
          </p:cNvSpPr>
          <p:nvPr>
            <p:ph type="title"/>
          </p:nvPr>
        </p:nvSpPr>
        <p:spPr>
          <a:xfrm>
            <a:off x="238125" y="5280026"/>
            <a:ext cx="2409825" cy="501649"/>
          </a:xfrm>
        </p:spPr>
        <p:txBody>
          <a:bodyPr>
            <a:noAutofit/>
          </a:bodyPr>
          <a:lstStyle/>
          <a:p>
            <a:pPr algn="ctr"/>
            <a:r>
              <a:rPr lang="en-GB" sz="2000" dirty="0">
                <a:latin typeface="+mn-lt"/>
              </a:rPr>
              <a:t>Conceptual and analytical framework proposed:</a:t>
            </a:r>
            <a:endParaRPr lang="ro-RO" sz="2000" dirty="0">
              <a:latin typeface="+mn-lt"/>
            </a:endParaRPr>
          </a:p>
        </p:txBody>
      </p:sp>
      <p:pic>
        <p:nvPicPr>
          <p:cNvPr id="4" name="Picture 2" descr="A picture containing graphical user interface&#10;&#10;Description automatically generated">
            <a:extLst>
              <a:ext uri="{FF2B5EF4-FFF2-40B4-BE49-F238E27FC236}">
                <a16:creationId xmlns:a16="http://schemas.microsoft.com/office/drawing/2014/main" id="{DFFCBA33-671A-44E8-9C46-92C3EAEEB3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033" y="365126"/>
            <a:ext cx="8118938" cy="5848350"/>
          </a:xfrm>
          <a:prstGeom prst="rect">
            <a:avLst/>
          </a:prstGeom>
          <a:noFill/>
          <a:ln>
            <a:noFill/>
          </a:ln>
        </p:spPr>
      </p:pic>
      <p:sp>
        <p:nvSpPr>
          <p:cNvPr id="5" name="CasetăText 4">
            <a:extLst>
              <a:ext uri="{FF2B5EF4-FFF2-40B4-BE49-F238E27FC236}">
                <a16:creationId xmlns:a16="http://schemas.microsoft.com/office/drawing/2014/main" id="{5EED936A-85E1-4AF2-8533-C65B625B9D71}"/>
              </a:ext>
            </a:extLst>
          </p:cNvPr>
          <p:cNvSpPr txBox="1"/>
          <p:nvPr/>
        </p:nvSpPr>
        <p:spPr>
          <a:xfrm>
            <a:off x="7105650" y="4935289"/>
            <a:ext cx="1800225" cy="1384995"/>
          </a:xfrm>
          <a:prstGeom prst="rect">
            <a:avLst/>
          </a:prstGeom>
          <a:noFill/>
        </p:spPr>
        <p:txBody>
          <a:bodyPr wrap="square" rtlCol="0">
            <a:spAutoFit/>
          </a:bodyPr>
          <a:lstStyle/>
          <a:p>
            <a:r>
              <a:rPr lang="en-GB" sz="1600" dirty="0">
                <a:ea typeface="Cambria" panose="02040503050406030204" pitchFamily="18" charset="0"/>
                <a:cs typeface="Cambria" panose="02040503050406030204" pitchFamily="18" charset="0"/>
              </a:rPr>
              <a:t>I</a:t>
            </a:r>
            <a:r>
              <a:rPr lang="en-GB" sz="1600" dirty="0">
                <a:effectLst/>
                <a:ea typeface="Cambria" panose="02040503050406030204" pitchFamily="18" charset="0"/>
                <a:cs typeface="Cambria" panose="02040503050406030204" pitchFamily="18" charset="0"/>
              </a:rPr>
              <a:t>nformed by the theory of Person-Environment Fit </a:t>
            </a:r>
            <a:r>
              <a:rPr lang="en-GB" sz="1200" dirty="0">
                <a:effectLst/>
                <a:ea typeface="Cambria" panose="02040503050406030204" pitchFamily="18" charset="0"/>
                <a:cs typeface="Cambria" panose="02040503050406030204" pitchFamily="18" charset="0"/>
              </a:rPr>
              <a:t>(Caplan 1983; 1987; </a:t>
            </a:r>
            <a:r>
              <a:rPr lang="en-GB" sz="1200" dirty="0" err="1">
                <a:effectLst/>
                <a:ea typeface="Cambria" panose="02040503050406030204" pitchFamily="18" charset="0"/>
                <a:cs typeface="Cambria" panose="02040503050406030204" pitchFamily="18" charset="0"/>
              </a:rPr>
              <a:t>Verquer</a:t>
            </a:r>
            <a:r>
              <a:rPr lang="en-GB" sz="1200" dirty="0">
                <a:effectLst/>
                <a:ea typeface="Cambria" panose="02040503050406030204" pitchFamily="18" charset="0"/>
                <a:cs typeface="Cambria" panose="02040503050406030204" pitchFamily="18" charset="0"/>
              </a:rPr>
              <a:t> 2003; Cox, McLennan, </a:t>
            </a:r>
            <a:r>
              <a:rPr lang="en-GB" sz="1200" dirty="0" err="1">
                <a:effectLst/>
                <a:ea typeface="Cambria" panose="02040503050406030204" pitchFamily="18" charset="0"/>
                <a:cs typeface="Cambria" panose="02040503050406030204" pitchFamily="18" charset="0"/>
              </a:rPr>
              <a:t>N’Dow</a:t>
            </a:r>
            <a:r>
              <a:rPr lang="en-GB" sz="1200" dirty="0">
                <a:effectLst/>
                <a:ea typeface="Cambria" panose="02040503050406030204" pitchFamily="18" charset="0"/>
                <a:cs typeface="Cambria" panose="02040503050406030204" pitchFamily="18" charset="0"/>
              </a:rPr>
              <a:t> 2014)</a:t>
            </a:r>
            <a:endParaRPr lang="ro-RO" sz="1200" dirty="0"/>
          </a:p>
        </p:txBody>
      </p:sp>
      <p:sp>
        <p:nvSpPr>
          <p:cNvPr id="6" name="CasetăText 5">
            <a:extLst>
              <a:ext uri="{FF2B5EF4-FFF2-40B4-BE49-F238E27FC236}">
                <a16:creationId xmlns:a16="http://schemas.microsoft.com/office/drawing/2014/main" id="{F8EC5B42-A457-4E6C-93CB-C0C83A3709DE}"/>
              </a:ext>
            </a:extLst>
          </p:cNvPr>
          <p:cNvSpPr txBox="1"/>
          <p:nvPr/>
        </p:nvSpPr>
        <p:spPr>
          <a:xfrm>
            <a:off x="3556302" y="1123044"/>
            <a:ext cx="2438400" cy="3494315"/>
          </a:xfrm>
          <a:prstGeom prst="rect">
            <a:avLst/>
          </a:prstGeom>
          <a:noFill/>
          <a:ln w="57150">
            <a:solidFill>
              <a:srgbClr val="FF0000"/>
            </a:solidFill>
          </a:ln>
        </p:spPr>
        <p:txBody>
          <a:bodyPr wrap="square" rtlCol="0">
            <a:spAutoFit/>
          </a:bodyPr>
          <a:lstStyle/>
          <a:p>
            <a:endParaRPr lang="ro-RO" dirty="0"/>
          </a:p>
        </p:txBody>
      </p:sp>
    </p:spTree>
    <p:extLst>
      <p:ext uri="{BB962C8B-B14F-4D97-AF65-F5344CB8AC3E}">
        <p14:creationId xmlns:p14="http://schemas.microsoft.com/office/powerpoint/2010/main" val="89403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5068D1B-F442-4458-B063-BAD5A4A655E2}"/>
              </a:ext>
            </a:extLst>
          </p:cNvPr>
          <p:cNvSpPr>
            <a:spLocks noGrp="1"/>
          </p:cNvSpPr>
          <p:nvPr>
            <p:ph idx="1"/>
          </p:nvPr>
        </p:nvSpPr>
        <p:spPr>
          <a:xfrm>
            <a:off x="3603812" y="204396"/>
            <a:ext cx="5398676" cy="6454588"/>
          </a:xfrm>
        </p:spPr>
        <p:txBody>
          <a:bodyPr>
            <a:normAutofit fontScale="92500" lnSpcReduction="10000"/>
          </a:bodyPr>
          <a:lstStyle/>
          <a:p>
            <a:pPr marL="0" indent="0">
              <a:lnSpc>
                <a:spcPct val="110000"/>
              </a:lnSpc>
              <a:spcBef>
                <a:spcPts val="0"/>
              </a:spcBef>
              <a:buNone/>
            </a:pPr>
            <a:r>
              <a:rPr lang="en-GB" sz="1900" dirty="0">
                <a:effectLst/>
                <a:ea typeface="Arial" panose="020B0604020202020204" pitchFamily="34" charset="0"/>
                <a:cs typeface="Galliard-Roman"/>
              </a:rPr>
              <a:t>The</a:t>
            </a:r>
            <a:r>
              <a:rPr lang="en-GB" sz="1900" b="1" dirty="0">
                <a:effectLst/>
                <a:ea typeface="Arial" panose="020B0604020202020204" pitchFamily="34" charset="0"/>
                <a:cs typeface="Galliard-Roman"/>
              </a:rPr>
              <a:t> objective fit</a:t>
            </a:r>
            <a:r>
              <a:rPr lang="en-GB" sz="1900" dirty="0">
                <a:effectLst/>
                <a:ea typeface="Arial" panose="020B0604020202020204" pitchFamily="34" charset="0"/>
                <a:cs typeface="Galliard-Roman"/>
              </a:rPr>
              <a:t> is officially assessed by employers, health professionals and recruiters</a:t>
            </a:r>
          </a:p>
          <a:p>
            <a:pPr marL="0" indent="0">
              <a:lnSpc>
                <a:spcPct val="110000"/>
              </a:lnSpc>
              <a:spcBef>
                <a:spcPts val="0"/>
              </a:spcBef>
              <a:buNone/>
            </a:pPr>
            <a:endParaRPr lang="en-GB" sz="1000" dirty="0">
              <a:ea typeface="Arial" panose="020B0604020202020204" pitchFamily="34" charset="0"/>
              <a:cs typeface="Galliard-Roman"/>
            </a:endParaRPr>
          </a:p>
          <a:p>
            <a:pPr marL="0" indent="0">
              <a:lnSpc>
                <a:spcPct val="110000"/>
              </a:lnSpc>
              <a:spcBef>
                <a:spcPts val="0"/>
              </a:spcBef>
              <a:buNone/>
            </a:pPr>
            <a:r>
              <a:rPr lang="en-GB" sz="1900" dirty="0">
                <a:ea typeface="Arial" panose="020B0604020202020204" pitchFamily="34" charset="0"/>
                <a:cs typeface="Galliard-Roman"/>
              </a:rPr>
              <a:t>The</a:t>
            </a:r>
            <a:r>
              <a:rPr lang="en-GB" sz="1900" dirty="0">
                <a:effectLst/>
                <a:ea typeface="Arial" panose="020B0604020202020204" pitchFamily="34" charset="0"/>
                <a:cs typeface="Galliard-Roman"/>
              </a:rPr>
              <a:t> </a:t>
            </a:r>
            <a:r>
              <a:rPr lang="en-GB" sz="1900" b="1" dirty="0">
                <a:effectLst/>
                <a:ea typeface="Arial" panose="020B0604020202020204" pitchFamily="34" charset="0"/>
                <a:cs typeface="Galliard-Roman"/>
              </a:rPr>
              <a:t>subjective fit</a:t>
            </a:r>
            <a:r>
              <a:rPr lang="en-GB" sz="1900" dirty="0">
                <a:effectLst/>
                <a:ea typeface="Arial" panose="020B0604020202020204" pitchFamily="34" charset="0"/>
                <a:cs typeface="Galliard-Roman"/>
              </a:rPr>
              <a:t> represents the employees’ self-perceptions and assessments of their fit with the work environment </a:t>
            </a:r>
          </a:p>
          <a:p>
            <a:pPr marL="0" indent="0">
              <a:lnSpc>
                <a:spcPct val="110000"/>
              </a:lnSpc>
              <a:spcBef>
                <a:spcPts val="0"/>
              </a:spcBef>
              <a:buNone/>
            </a:pPr>
            <a:endParaRPr lang="en-GB" sz="1600" dirty="0">
              <a:effectLst/>
              <a:ea typeface="Arial" panose="020B0604020202020204" pitchFamily="34" charset="0"/>
              <a:cs typeface="Galliard-Roman"/>
            </a:endParaRPr>
          </a:p>
          <a:p>
            <a:pPr marL="0" indent="0">
              <a:lnSpc>
                <a:spcPct val="110000"/>
              </a:lnSpc>
              <a:spcBef>
                <a:spcPts val="0"/>
              </a:spcBef>
              <a:buNone/>
            </a:pPr>
            <a:r>
              <a:rPr lang="en-GB" sz="1900" dirty="0">
                <a:effectLst/>
                <a:ea typeface="Arial" panose="020B0604020202020204" pitchFamily="34" charset="0"/>
                <a:cs typeface="Galliard-Roman"/>
              </a:rPr>
              <a:t>Types:</a:t>
            </a:r>
          </a:p>
          <a:p>
            <a:pPr>
              <a:lnSpc>
                <a:spcPct val="110000"/>
              </a:lnSpc>
              <a:spcBef>
                <a:spcPts val="0"/>
              </a:spcBef>
              <a:buFont typeface="Wingdings" panose="05000000000000000000" pitchFamily="2" charset="2"/>
              <a:buChar char="§"/>
            </a:pPr>
            <a:r>
              <a:rPr lang="en-GB" sz="1900" dirty="0">
                <a:effectLst/>
                <a:ea typeface="Arial" panose="020B0604020202020204" pitchFamily="34" charset="0"/>
                <a:cs typeface="Galliard-Roman"/>
              </a:rPr>
              <a:t>The </a:t>
            </a:r>
            <a:r>
              <a:rPr lang="en-GB" sz="1900" b="1" dirty="0">
                <a:effectLst/>
                <a:ea typeface="Arial" panose="020B0604020202020204" pitchFamily="34" charset="0"/>
                <a:cs typeface="Galliard-Roman"/>
              </a:rPr>
              <a:t>supplementary fit = </a:t>
            </a:r>
            <a:r>
              <a:rPr lang="en-GB" sz="1900" dirty="0">
                <a:effectLst/>
                <a:ea typeface="Arial" panose="020B0604020202020204" pitchFamily="34" charset="0"/>
                <a:cs typeface="Galliard-Roman"/>
              </a:rPr>
              <a:t>how much similarity is between the goals, values and norms of the worker’s and the organisation </a:t>
            </a:r>
          </a:p>
          <a:p>
            <a:pPr>
              <a:lnSpc>
                <a:spcPct val="110000"/>
              </a:lnSpc>
              <a:spcBef>
                <a:spcPts val="0"/>
              </a:spcBef>
              <a:buFont typeface="Wingdings" panose="05000000000000000000" pitchFamily="2" charset="2"/>
              <a:buChar char="§"/>
            </a:pPr>
            <a:r>
              <a:rPr lang="en-GB" sz="1900" dirty="0">
                <a:effectLst/>
                <a:ea typeface="Arial" panose="020B0604020202020204" pitchFamily="34" charset="0"/>
                <a:cs typeface="Galliard-Roman"/>
              </a:rPr>
              <a:t>The </a:t>
            </a:r>
            <a:r>
              <a:rPr lang="en-GB" sz="1900" b="1" dirty="0">
                <a:effectLst/>
                <a:ea typeface="Arial" panose="020B0604020202020204" pitchFamily="34" charset="0"/>
                <a:cs typeface="Galliard-Roman"/>
              </a:rPr>
              <a:t>complementary fit = </a:t>
            </a:r>
            <a:r>
              <a:rPr lang="en-GB" sz="1900" dirty="0">
                <a:effectLst/>
                <a:ea typeface="Arial" panose="020B0604020202020204" pitchFamily="34" charset="0"/>
                <a:cs typeface="Galliard-Roman"/>
              </a:rPr>
              <a:t>in what extent </a:t>
            </a:r>
            <a:r>
              <a:rPr lang="en-GB" sz="1900" dirty="0">
                <a:ea typeface="Arial" panose="020B0604020202020204" pitchFamily="34" charset="0"/>
                <a:cs typeface="Galliard-Roman"/>
              </a:rPr>
              <a:t>do they complement each other</a:t>
            </a:r>
            <a:endParaRPr lang="en-GB" sz="1900" dirty="0">
              <a:effectLst/>
              <a:ea typeface="Arial" panose="020B0604020202020204" pitchFamily="34" charset="0"/>
              <a:cs typeface="Galliard-Roman"/>
            </a:endParaRPr>
          </a:p>
          <a:p>
            <a:pPr lvl="1">
              <a:lnSpc>
                <a:spcPct val="110000"/>
              </a:lnSpc>
              <a:spcBef>
                <a:spcPts val="0"/>
              </a:spcBef>
            </a:pPr>
            <a:r>
              <a:rPr lang="en-GB" sz="1800" dirty="0">
                <a:effectLst/>
                <a:ea typeface="Arial" panose="020B0604020202020204" pitchFamily="34" charset="0"/>
                <a:cs typeface="Galliard-Roman"/>
              </a:rPr>
              <a:t>The demands –abilities fit = </a:t>
            </a:r>
            <a:r>
              <a:rPr lang="en-GB" sz="1800" i="1" dirty="0">
                <a:effectLst/>
                <a:ea typeface="Arial" panose="020B0604020202020204" pitchFamily="34" charset="0"/>
                <a:cs typeface="Galliard-Roman"/>
              </a:rPr>
              <a:t>are the organisational demands fulfilled by the abilities/ knowledge of the worker with a CD?</a:t>
            </a:r>
          </a:p>
          <a:p>
            <a:pPr lvl="1">
              <a:lnSpc>
                <a:spcPct val="110000"/>
              </a:lnSpc>
              <a:spcBef>
                <a:spcPts val="0"/>
              </a:spcBef>
            </a:pPr>
            <a:r>
              <a:rPr lang="en-GB" sz="1800" dirty="0">
                <a:ea typeface="Arial" panose="020B0604020202020204" pitchFamily="34" charset="0"/>
                <a:cs typeface="Galliard-Roman"/>
              </a:rPr>
              <a:t>The needs-supplies fit = </a:t>
            </a:r>
            <a:r>
              <a:rPr lang="en-GB" sz="1800" i="1" dirty="0">
                <a:ea typeface="Arial" panose="020B0604020202020204" pitchFamily="34" charset="0"/>
                <a:cs typeface="Galliard-Roman"/>
              </a:rPr>
              <a:t>are the workers’ needs satisfied </a:t>
            </a:r>
            <a:r>
              <a:rPr lang="en-GB" sz="1800" i="1" dirty="0">
                <a:effectLst/>
                <a:ea typeface="Arial" panose="020B0604020202020204" pitchFamily="34" charset="0"/>
                <a:cs typeface="Galliard-Roman"/>
              </a:rPr>
              <a:t>by the supplies (resources such as adjustments in workload, schedule, support) offered by the organisation </a:t>
            </a:r>
          </a:p>
          <a:p>
            <a:pPr marL="457200" lvl="1" indent="0">
              <a:lnSpc>
                <a:spcPct val="110000"/>
              </a:lnSpc>
              <a:spcBef>
                <a:spcPts val="0"/>
              </a:spcBef>
              <a:buNone/>
            </a:pPr>
            <a:endParaRPr lang="en-GB" sz="1000" dirty="0">
              <a:effectLst/>
              <a:ea typeface="Arial" panose="020B0604020202020204" pitchFamily="34" charset="0"/>
              <a:cs typeface="Galliard-Roman"/>
            </a:endParaRPr>
          </a:p>
          <a:p>
            <a:pPr marL="0" indent="0">
              <a:lnSpc>
                <a:spcPct val="110000"/>
              </a:lnSpc>
              <a:spcBef>
                <a:spcPts val="0"/>
              </a:spcBef>
              <a:buNone/>
            </a:pPr>
            <a:r>
              <a:rPr lang="en-GB" sz="2100" dirty="0">
                <a:effectLst/>
                <a:ea typeface="Arial" panose="020B0604020202020204" pitchFamily="34" charset="0"/>
                <a:cs typeface="Galliard-Roman"/>
              </a:rPr>
              <a:t>Levels:</a:t>
            </a:r>
          </a:p>
          <a:p>
            <a:pPr>
              <a:lnSpc>
                <a:spcPct val="110000"/>
              </a:lnSpc>
              <a:spcBef>
                <a:spcPts val="0"/>
              </a:spcBef>
              <a:buFont typeface="Wingdings" panose="05000000000000000000" pitchFamily="2" charset="2"/>
              <a:buChar char="§"/>
            </a:pPr>
            <a:r>
              <a:rPr lang="en-GB" sz="2100" dirty="0"/>
              <a:t>All the four levels may be understood either objectively or </a:t>
            </a:r>
            <a:r>
              <a:rPr lang="en-GB" sz="2100" dirty="0">
                <a:effectLst/>
                <a:ea typeface="Arial" panose="020B0604020202020204" pitchFamily="34" charset="0"/>
                <a:cs typeface="Galliard-Roman"/>
              </a:rPr>
              <a:t>subjectively</a:t>
            </a:r>
            <a:endParaRPr lang="ro-RO" sz="2100" dirty="0"/>
          </a:p>
        </p:txBody>
      </p:sp>
      <p:pic>
        <p:nvPicPr>
          <p:cNvPr id="7" name="Imagine 6">
            <a:extLst>
              <a:ext uri="{FF2B5EF4-FFF2-40B4-BE49-F238E27FC236}">
                <a16:creationId xmlns:a16="http://schemas.microsoft.com/office/drawing/2014/main" id="{A811B4F5-EDF6-47DA-B2D0-675A20FB4737}"/>
              </a:ext>
            </a:extLst>
          </p:cNvPr>
          <p:cNvPicPr>
            <a:picLocks noChangeAspect="1"/>
          </p:cNvPicPr>
          <p:nvPr/>
        </p:nvPicPr>
        <p:blipFill rotWithShape="1">
          <a:blip r:embed="rId3"/>
          <a:srcRect l="30521" t="31852" r="53021" b="23542"/>
          <a:stretch/>
        </p:blipFill>
        <p:spPr>
          <a:xfrm>
            <a:off x="141514" y="634093"/>
            <a:ext cx="3305174" cy="5038726"/>
          </a:xfrm>
          <a:prstGeom prst="rect">
            <a:avLst/>
          </a:prstGeom>
        </p:spPr>
      </p:pic>
    </p:spTree>
    <p:extLst>
      <p:ext uri="{BB962C8B-B14F-4D97-AF65-F5344CB8AC3E}">
        <p14:creationId xmlns:p14="http://schemas.microsoft.com/office/powerpoint/2010/main" val="18990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4490B287-B343-4034-8FEC-90A7E4AC5E76}"/>
              </a:ext>
            </a:extLst>
          </p:cNvPr>
          <p:cNvSpPr>
            <a:spLocks noGrp="1"/>
          </p:cNvSpPr>
          <p:nvPr>
            <p:ph idx="1"/>
          </p:nvPr>
        </p:nvSpPr>
        <p:spPr>
          <a:xfrm>
            <a:off x="4572000" y="271690"/>
            <a:ext cx="4303059" cy="2632876"/>
          </a:xfrm>
        </p:spPr>
        <p:txBody>
          <a:bodyPr/>
          <a:lstStyle/>
          <a:p>
            <a:pPr marL="0" indent="0" algn="just">
              <a:buNone/>
            </a:pPr>
            <a:r>
              <a:rPr lang="en-GB" sz="1800" dirty="0">
                <a:effectLst/>
                <a:ea typeface="Arial" panose="020B0604020202020204" pitchFamily="34" charset="0"/>
              </a:rPr>
              <a:t>Many outcomes of the P-E fit have been studied so far: job crafting </a:t>
            </a:r>
            <a:r>
              <a:rPr lang="en-GB" sz="1500" dirty="0">
                <a:effectLst/>
                <a:ea typeface="Arial" panose="020B0604020202020204" pitchFamily="34" charset="0"/>
              </a:rPr>
              <a:t>(</a:t>
            </a:r>
            <a:r>
              <a:rPr lang="en-GB" sz="1500" dirty="0" err="1">
                <a:effectLst/>
                <a:ea typeface="Arial" panose="020B0604020202020204" pitchFamily="34" charset="0"/>
              </a:rPr>
              <a:t>Tims</a:t>
            </a:r>
            <a:r>
              <a:rPr lang="en-GB" sz="1500" dirty="0">
                <a:effectLst/>
                <a:ea typeface="Arial" panose="020B0604020202020204" pitchFamily="34" charset="0"/>
              </a:rPr>
              <a:t> 2016), </a:t>
            </a:r>
            <a:r>
              <a:rPr lang="en-GB" sz="1800" dirty="0">
                <a:effectLst/>
                <a:ea typeface="Arial" panose="020B0604020202020204" pitchFamily="34" charset="0"/>
              </a:rPr>
              <a:t>interest congruence and performance </a:t>
            </a:r>
            <a:r>
              <a:rPr lang="en-GB" sz="1500" dirty="0">
                <a:effectLst/>
                <a:ea typeface="Arial" panose="020B0604020202020204" pitchFamily="34" charset="0"/>
              </a:rPr>
              <a:t>(Nye 2017), </a:t>
            </a:r>
            <a:r>
              <a:rPr lang="en-GB" sz="1800" dirty="0">
                <a:effectLst/>
                <a:ea typeface="Arial" panose="020B0604020202020204" pitchFamily="34" charset="0"/>
              </a:rPr>
              <a:t>work attitudes </a:t>
            </a:r>
            <a:r>
              <a:rPr lang="en-GB" sz="1500" dirty="0">
                <a:effectLst/>
                <a:ea typeface="Arial" panose="020B0604020202020204" pitchFamily="34" charset="0"/>
              </a:rPr>
              <a:t>(</a:t>
            </a:r>
            <a:r>
              <a:rPr lang="en-GB" sz="1500" dirty="0" err="1">
                <a:effectLst/>
                <a:ea typeface="Arial" panose="020B0604020202020204" pitchFamily="34" charset="0"/>
              </a:rPr>
              <a:t>Veerquer</a:t>
            </a:r>
            <a:r>
              <a:rPr lang="en-GB" sz="1500" dirty="0">
                <a:effectLst/>
                <a:ea typeface="Arial" panose="020B0604020202020204" pitchFamily="34" charset="0"/>
              </a:rPr>
              <a:t> 2003), </a:t>
            </a:r>
            <a:r>
              <a:rPr lang="en-GB" sz="1800" dirty="0">
                <a:effectLst/>
                <a:ea typeface="Arial" panose="020B0604020202020204" pitchFamily="34" charset="0"/>
              </a:rPr>
              <a:t>adjustments of the new workers </a:t>
            </a:r>
            <a:r>
              <a:rPr lang="en-GB" sz="1500" dirty="0">
                <a:effectLst/>
                <a:ea typeface="Arial" panose="020B0604020202020204" pitchFamily="34" charset="0"/>
              </a:rPr>
              <a:t>(Saks 2007)</a:t>
            </a:r>
          </a:p>
          <a:p>
            <a:pPr marL="0" indent="0" algn="just">
              <a:buNone/>
            </a:pPr>
            <a:endParaRPr lang="en-GB" sz="500" dirty="0">
              <a:effectLst/>
              <a:ea typeface="Arial" panose="020B0604020202020204" pitchFamily="34" charset="0"/>
            </a:endParaRPr>
          </a:p>
          <a:p>
            <a:pPr marL="0" indent="0" algn="just">
              <a:buNone/>
            </a:pPr>
            <a:r>
              <a:rPr lang="en-GB" sz="2200" dirty="0">
                <a:solidFill>
                  <a:srgbClr val="0070C0"/>
                </a:solidFill>
                <a:ea typeface="Arial" panose="020B0604020202020204" pitchFamily="34" charset="0"/>
                <a:cs typeface="Arial" panose="020B0604020202020204" pitchFamily="34" charset="0"/>
              </a:rPr>
              <a:t>W</a:t>
            </a:r>
            <a:r>
              <a:rPr lang="en-GB" sz="2200" dirty="0">
                <a:solidFill>
                  <a:srgbClr val="0070C0"/>
                </a:solidFill>
                <a:effectLst/>
                <a:ea typeface="Arial" panose="020B0604020202020204" pitchFamily="34" charset="0"/>
                <a:cs typeface="Arial" panose="020B0604020202020204" pitchFamily="34" charset="0"/>
              </a:rPr>
              <a:t>e propose a new outcome of the P-E fit: the return to work of workers with CD</a:t>
            </a:r>
            <a:endParaRPr lang="ro-RO" sz="2200" dirty="0">
              <a:solidFill>
                <a:srgbClr val="0070C0"/>
              </a:solidFill>
            </a:endParaRPr>
          </a:p>
        </p:txBody>
      </p:sp>
      <p:pic>
        <p:nvPicPr>
          <p:cNvPr id="5" name="Imagine 4">
            <a:extLst>
              <a:ext uri="{FF2B5EF4-FFF2-40B4-BE49-F238E27FC236}">
                <a16:creationId xmlns:a16="http://schemas.microsoft.com/office/drawing/2014/main" id="{3E7433D9-B0D3-4174-A0EB-51DAD06FFF55}"/>
              </a:ext>
            </a:extLst>
          </p:cNvPr>
          <p:cNvPicPr>
            <a:picLocks noChangeAspect="1"/>
          </p:cNvPicPr>
          <p:nvPr/>
        </p:nvPicPr>
        <p:blipFill rotWithShape="1">
          <a:blip r:embed="rId3"/>
          <a:srcRect l="27280" t="57408" r="46297" b="20670"/>
          <a:stretch/>
        </p:blipFill>
        <p:spPr>
          <a:xfrm>
            <a:off x="0" y="387650"/>
            <a:ext cx="4429125" cy="2066925"/>
          </a:xfrm>
          <a:prstGeom prst="rect">
            <a:avLst/>
          </a:prstGeom>
        </p:spPr>
      </p:pic>
      <p:sp>
        <p:nvSpPr>
          <p:cNvPr id="6" name="CasetăText 5">
            <a:extLst>
              <a:ext uri="{FF2B5EF4-FFF2-40B4-BE49-F238E27FC236}">
                <a16:creationId xmlns:a16="http://schemas.microsoft.com/office/drawing/2014/main" id="{9241AB9E-3F5D-43C2-A16E-840C44A5D46B}"/>
              </a:ext>
            </a:extLst>
          </p:cNvPr>
          <p:cNvSpPr txBox="1"/>
          <p:nvPr/>
        </p:nvSpPr>
        <p:spPr>
          <a:xfrm>
            <a:off x="203427" y="2980015"/>
            <a:ext cx="8940573" cy="3877985"/>
          </a:xfrm>
          <a:prstGeom prst="rect">
            <a:avLst/>
          </a:prstGeom>
          <a:noFill/>
        </p:spPr>
        <p:txBody>
          <a:bodyPr wrap="square" rtlCol="0">
            <a:spAutoFit/>
          </a:bodyPr>
          <a:lstStyle/>
          <a:p>
            <a:r>
              <a:rPr lang="en-GB" dirty="0">
                <a:ea typeface="Arial" panose="020B0604020202020204" pitchFamily="34" charset="0"/>
                <a:cs typeface="Arial" panose="020B0604020202020204" pitchFamily="34" charset="0"/>
              </a:rPr>
              <a:t>T</a:t>
            </a:r>
            <a:r>
              <a:rPr lang="en-GB" sz="1800" dirty="0">
                <a:effectLst/>
                <a:ea typeface="Arial" panose="020B0604020202020204" pitchFamily="34" charset="0"/>
                <a:cs typeface="Arial" panose="020B0604020202020204" pitchFamily="34" charset="0"/>
              </a:rPr>
              <a:t>he P-E fit can be understood as a continuum, from </a:t>
            </a:r>
            <a:r>
              <a:rPr lang="en-GB" sz="1800" i="1" dirty="0">
                <a:effectLst/>
                <a:ea typeface="Arial" panose="020B0604020202020204" pitchFamily="34" charset="0"/>
                <a:cs typeface="Arial" panose="020B0604020202020204" pitchFamily="34" charset="0"/>
              </a:rPr>
              <a:t>misfit</a:t>
            </a:r>
            <a:r>
              <a:rPr lang="en-GB" i="1" dirty="0">
                <a:ea typeface="Arial" panose="020B0604020202020204" pitchFamily="34" charset="0"/>
                <a:cs typeface="Arial" panose="020B0604020202020204" pitchFamily="34" charset="0"/>
              </a:rPr>
              <a:t> (</a:t>
            </a:r>
            <a:r>
              <a:rPr lang="en-GB" sz="1800" dirty="0">
                <a:effectLst/>
                <a:ea typeface="Arial" panose="020B0604020202020204" pitchFamily="34" charset="0"/>
                <a:cs typeface="Arial" panose="020B0604020202020204" pitchFamily="34" charset="0"/>
              </a:rPr>
              <a:t>incongruence between the person with a CD and the work environment) to </a:t>
            </a:r>
            <a:r>
              <a:rPr lang="en-GB" sz="1800" i="1" dirty="0">
                <a:effectLst/>
                <a:ea typeface="Arial" panose="020B0604020202020204" pitchFamily="34" charset="0"/>
                <a:cs typeface="Arial" panose="020B0604020202020204" pitchFamily="34" charset="0"/>
              </a:rPr>
              <a:t>fit</a:t>
            </a:r>
            <a:r>
              <a:rPr lang="en-GB" i="1" dirty="0">
                <a:ea typeface="Arial" panose="020B0604020202020204" pitchFamily="34" charset="0"/>
                <a:cs typeface="Arial" panose="020B0604020202020204" pitchFamily="34" charset="0"/>
              </a:rPr>
              <a:t> </a:t>
            </a:r>
            <a:r>
              <a:rPr lang="en-GB" dirty="0">
                <a:ea typeface="Arial" panose="020B0604020202020204" pitchFamily="34" charset="0"/>
                <a:cs typeface="Arial" panose="020B0604020202020204" pitchFamily="34" charset="0"/>
              </a:rPr>
              <a:t>(congruence)</a:t>
            </a:r>
          </a:p>
          <a:p>
            <a:endParaRPr lang="en-GB" sz="1000" dirty="0">
              <a:effectLst/>
              <a:ea typeface="Arial" panose="020B0604020202020204" pitchFamily="34" charset="0"/>
              <a:cs typeface="Arial" panose="020B0604020202020204" pitchFamily="34" charset="0"/>
            </a:endParaRPr>
          </a:p>
          <a:p>
            <a:r>
              <a:rPr lang="en-GB" dirty="0">
                <a:ea typeface="Arial" panose="020B0604020202020204" pitchFamily="34" charset="0"/>
                <a:cs typeface="Arial" panose="020B0604020202020204" pitchFamily="34" charset="0"/>
              </a:rPr>
              <a:t>M</a:t>
            </a:r>
            <a:r>
              <a:rPr lang="en-GB" sz="1800" dirty="0">
                <a:effectLst/>
                <a:ea typeface="Arial" panose="020B0604020202020204" pitchFamily="34" charset="0"/>
                <a:cs typeface="Arial" panose="020B0604020202020204" pitchFamily="34" charset="0"/>
              </a:rPr>
              <a:t>isfit can manifest as physical, psychological, or social strains of the worker with a CD who returns in the workplace</a:t>
            </a:r>
          </a:p>
          <a:p>
            <a:pPr lvl="1"/>
            <a:r>
              <a:rPr lang="en-GB" dirty="0">
                <a:solidFill>
                  <a:srgbClr val="FF0000"/>
                </a:solidFill>
                <a:ea typeface="Arial" panose="020B0604020202020204" pitchFamily="34" charset="0"/>
                <a:cs typeface="Arial" panose="020B0604020202020204" pitchFamily="34" charset="0"/>
              </a:rPr>
              <a:t>This means: </a:t>
            </a:r>
            <a:r>
              <a:rPr lang="en-GB" dirty="0">
                <a:solidFill>
                  <a:srgbClr val="FF0000"/>
                </a:solidFill>
                <a:effectLst/>
                <a:ea typeface="Arial" panose="020B0604020202020204" pitchFamily="34" charset="0"/>
                <a:cs typeface="Arial" panose="020B0604020202020204" pitchFamily="34" charset="0"/>
              </a:rPr>
              <a:t>a difficult or failed process of RTW</a:t>
            </a:r>
          </a:p>
          <a:p>
            <a:pPr lvl="1"/>
            <a:endParaRPr lang="en-GB" sz="1000" dirty="0">
              <a:solidFill>
                <a:srgbClr val="FF0000"/>
              </a:solidFill>
              <a:ea typeface="Arial" panose="020B0604020202020204" pitchFamily="34" charset="0"/>
              <a:cs typeface="Arial" panose="020B0604020202020204" pitchFamily="34" charset="0"/>
            </a:endParaRPr>
          </a:p>
          <a:p>
            <a:r>
              <a:rPr lang="en-GB" sz="1800" dirty="0">
                <a:effectLst/>
                <a:ea typeface="Arial" panose="020B0604020202020204" pitchFamily="34" charset="0"/>
                <a:cs typeface="Arial" panose="020B0604020202020204" pitchFamily="34" charset="0"/>
              </a:rPr>
              <a:t>The P-E fit takes the form of a good adaptation after RTW, career continuation and development, sustainable RTW and work retention on the long term</a:t>
            </a:r>
          </a:p>
          <a:p>
            <a:pPr lvl="1"/>
            <a:r>
              <a:rPr lang="en-GB" dirty="0">
                <a:solidFill>
                  <a:srgbClr val="FF0000"/>
                </a:solidFill>
                <a:ea typeface="Arial" panose="020B0604020202020204" pitchFamily="34" charset="0"/>
                <a:cs typeface="Arial" panose="020B0604020202020204" pitchFamily="34" charset="0"/>
              </a:rPr>
              <a:t>This means: </a:t>
            </a:r>
            <a:r>
              <a:rPr lang="en-GB" dirty="0">
                <a:solidFill>
                  <a:srgbClr val="FF0000"/>
                </a:solidFill>
                <a:effectLst/>
                <a:ea typeface="Arial" panose="020B0604020202020204" pitchFamily="34" charset="0"/>
                <a:cs typeface="Arial" panose="020B0604020202020204" pitchFamily="34" charset="0"/>
              </a:rPr>
              <a:t>a successful RTW process</a:t>
            </a:r>
          </a:p>
          <a:p>
            <a:pPr marL="0" lvl="1"/>
            <a:endParaRPr lang="en-GB" sz="1000" dirty="0">
              <a:cs typeface="Arial" panose="020B0604020202020204" pitchFamily="34" charset="0"/>
            </a:endParaRPr>
          </a:p>
          <a:p>
            <a:pPr marL="0" lvl="1"/>
            <a:r>
              <a:rPr lang="en-GB" dirty="0">
                <a:cs typeface="Arial" panose="020B0604020202020204" pitchFamily="34" charset="0"/>
              </a:rPr>
              <a:t>I</a:t>
            </a:r>
            <a:r>
              <a:rPr lang="en-GB" dirty="0"/>
              <a:t>n case of P-E misfit, interventions can be applied to the person (i.e. finding new ways of coping, vocational rehabilitation, counselling) or to the work environment (increasing work accommodations, interventions targeted to the employer). Thus the P-E fit may increase.</a:t>
            </a:r>
            <a:endParaRPr lang="en-GB" dirty="0">
              <a:solidFill>
                <a:srgbClr val="FF0000"/>
              </a:solidFill>
              <a:effectLst/>
              <a:ea typeface="Arial" panose="020B0604020202020204" pitchFamily="34" charset="0"/>
              <a:cs typeface="Arial" panose="020B0604020202020204" pitchFamily="34" charset="0"/>
            </a:endParaRPr>
          </a:p>
          <a:p>
            <a:endParaRPr lang="ro-RO" dirty="0"/>
          </a:p>
        </p:txBody>
      </p:sp>
    </p:spTree>
    <p:extLst>
      <p:ext uri="{BB962C8B-B14F-4D97-AF65-F5344CB8AC3E}">
        <p14:creationId xmlns:p14="http://schemas.microsoft.com/office/powerpoint/2010/main" val="19598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Temă Office">
  <a:themeElements>
    <a:clrScheme name="Temă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ă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Temă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ă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11069</TotalTime>
  <Words>1835</Words>
  <Application>Microsoft Office PowerPoint</Application>
  <PresentationFormat>Expunere pe ecran (4:3)</PresentationFormat>
  <Paragraphs>183</Paragraphs>
  <Slides>13</Slides>
  <Notes>6</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13</vt:i4>
      </vt:variant>
    </vt:vector>
  </HeadingPairs>
  <TitlesOfParts>
    <vt:vector size="20" baseType="lpstr">
      <vt:lpstr>Arial</vt:lpstr>
      <vt:lpstr>Calibri</vt:lpstr>
      <vt:lpstr>Calibri Light</vt:lpstr>
      <vt:lpstr>Cambria</vt:lpstr>
      <vt:lpstr>Wingdings</vt:lpstr>
      <vt:lpstr>1_Temă Office</vt:lpstr>
      <vt:lpstr>Temă Office</vt:lpstr>
      <vt:lpstr>  The challenges of returning to work after chronic illness in Romania - a conceptual and analytical framework and preliminary results </vt:lpstr>
      <vt:lpstr>General context</vt:lpstr>
      <vt:lpstr>Labour market context and RTW</vt:lpstr>
      <vt:lpstr>Chronic diseases and invalidity context</vt:lpstr>
      <vt:lpstr>The project</vt:lpstr>
      <vt:lpstr>Research questions:</vt:lpstr>
      <vt:lpstr>Conceptual and analytical framework proposed:</vt:lpstr>
      <vt:lpstr>Prezentare PowerPoint</vt:lpstr>
      <vt:lpstr>Prezentare PowerPoint</vt:lpstr>
      <vt:lpstr>Results so far: 1. Desk analysis on policies </vt:lpstr>
      <vt:lpstr>Results so far: 2. Survey and interviews</vt:lpstr>
      <vt:lpstr>Future outcomes of the project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Adela Popa</dc:creator>
  <cp:lastModifiedBy>Adela Popa</cp:lastModifiedBy>
  <cp:revision>34</cp:revision>
  <dcterms:created xsi:type="dcterms:W3CDTF">2021-11-14T08:57:35Z</dcterms:created>
  <dcterms:modified xsi:type="dcterms:W3CDTF">2021-11-24T12:54:05Z</dcterms:modified>
</cp:coreProperties>
</file>