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60" r:id="rId4"/>
    <p:sldId id="263" r:id="rId5"/>
    <p:sldId id="264" r:id="rId6"/>
    <p:sldId id="266" r:id="rId7"/>
    <p:sldId id="269" r:id="rId8"/>
    <p:sldId id="267" r:id="rId9"/>
    <p:sldId id="265" r:id="rId10"/>
    <p:sldId id="268" r:id="rId11"/>
    <p:sldId id="259"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217"/>
    <a:srgbClr val="1C2CBE"/>
    <a:srgbClr val="1E2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3"/>
    <p:restoredTop sz="94679"/>
  </p:normalViewPr>
  <p:slideViewPr>
    <p:cSldViewPr snapToGrid="0" snapToObjects="1">
      <p:cViewPr varScale="1">
        <p:scale>
          <a:sx n="104" d="100"/>
          <a:sy n="104"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D4C88-00AE-E74A-A199-C83A3B02E717}" type="datetimeFigureOut">
              <a:rPr lang="it-IT" smtClean="0"/>
              <a:t>15/11/21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5017C-D9C9-BA4D-94A5-CF1682C8F131}" type="slidenum">
              <a:rPr lang="it-IT" smtClean="0"/>
              <a:t>‹N›</a:t>
            </a:fld>
            <a:endParaRPr lang="it-IT"/>
          </a:p>
        </p:txBody>
      </p:sp>
    </p:spTree>
    <p:extLst>
      <p:ext uri="{BB962C8B-B14F-4D97-AF65-F5344CB8AC3E}">
        <p14:creationId xmlns:p14="http://schemas.microsoft.com/office/powerpoint/2010/main" val="15395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Good afternoon to everyone.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of all, I would like to thank Professor </a:t>
            </a:r>
            <a:r>
              <a:rPr lang="en-US" sz="1200" kern="1200" dirty="0" err="1">
                <a:solidFill>
                  <a:schemeClr val="tx1"/>
                </a:solidFill>
                <a:effectLst/>
                <a:latin typeface="+mn-lt"/>
                <a:ea typeface="+mn-ea"/>
                <a:cs typeface="+mn-cs"/>
              </a:rPr>
              <a:t>Zilli</a:t>
            </a:r>
            <a:r>
              <a:rPr lang="en-US" sz="1200" kern="1200" dirty="0">
                <a:solidFill>
                  <a:schemeClr val="tx1"/>
                </a:solidFill>
                <a:effectLst/>
                <a:latin typeface="+mn-lt"/>
                <a:ea typeface="+mn-ea"/>
                <a:cs typeface="+mn-cs"/>
              </a:rPr>
              <a:t> for the presentation, as well as the ADAPT Association and the INTERNATIONAL LABOR ORGANIZATION for giving me the opportunity to speak at this </a:t>
            </a:r>
            <a:r>
              <a:rPr lang="en-US" sz="1200" kern="1200" dirty="0" err="1">
                <a:solidFill>
                  <a:schemeClr val="tx1"/>
                </a:solidFill>
                <a:effectLst/>
                <a:latin typeface="+mn-lt"/>
                <a:ea typeface="+mn-ea"/>
                <a:cs typeface="+mn-cs"/>
              </a:rPr>
              <a:t>presticious</a:t>
            </a:r>
            <a:r>
              <a:rPr lang="en-US" sz="1200" kern="1200" dirty="0">
                <a:solidFill>
                  <a:schemeClr val="tx1"/>
                </a:solidFill>
                <a:effectLst/>
                <a:latin typeface="+mn-lt"/>
                <a:ea typeface="+mn-ea"/>
                <a:cs typeface="+mn-cs"/>
              </a:rPr>
              <a:t> international conference.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that work is an instrument for the fulfilment of the person, beyond economic exchange (especially in the context of the transformation underway), my reflection aims to focus on the value of the work done by persons with disability. Indeed, very often, they are considered "second-class workers", rather than resources.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regard, I will try to measure it through the conventions favoring access to employment, which, in my opinion, constitute an effective and genuine tool for a real appreciation of their work, that is actually undervalued.</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1</a:t>
            </a:fld>
            <a:endParaRPr lang="it-IT"/>
          </a:p>
        </p:txBody>
      </p:sp>
    </p:spTree>
    <p:extLst>
      <p:ext uri="{BB962C8B-B14F-4D97-AF65-F5344CB8AC3E}">
        <p14:creationId xmlns:p14="http://schemas.microsoft.com/office/powerpoint/2010/main" val="110308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This model responds to a win-win logic because it supports the role of social cooperatives in the territory and stimulates partnership processes (in the labor market) of profit and non-profit companies, aimed at outsourcing processes, that also have a social value. In particular:</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public administration (in addition to reduced costs for care and control) benefits from the creation of a sustainable and socially inclusive model, resulting in a higher quality of life for the community.</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company obliged to employ persons with disability avoids paying the sanction, achieving (as I have already said) economic savings, a better bank rating and an improvement of its image;</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social cooperative (abandoning the purely welfarist perspective) is included in the value chain, generating economic prosperity and social reinvestment, always pursuing its social objective.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 most important benefits concern persons with disability, who (through work) gain greater economic independence and achieve personal fulfilment and satisfaction, by being included in society as active members of the production cycle.</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10</a:t>
            </a:fld>
            <a:endParaRPr lang="it-IT"/>
          </a:p>
        </p:txBody>
      </p:sp>
    </p:spTree>
    <p:extLst>
      <p:ext uri="{BB962C8B-B14F-4D97-AF65-F5344CB8AC3E}">
        <p14:creationId xmlns:p14="http://schemas.microsoft.com/office/powerpoint/2010/main" val="117917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appreciating your attention, I would like to dedicate this last slide to the lawyer Stefano </a:t>
            </a:r>
            <a:r>
              <a:rPr lang="en-US" sz="1200" kern="1200" dirty="0" err="1">
                <a:solidFill>
                  <a:schemeClr val="tx1"/>
                </a:solidFill>
                <a:effectLst/>
                <a:latin typeface="+mn-lt"/>
                <a:ea typeface="+mn-ea"/>
                <a:cs typeface="+mn-cs"/>
              </a:rPr>
              <a:t>Slataper</a:t>
            </a:r>
            <a:r>
              <a:rPr lang="en-US" sz="1200" kern="1200" dirty="0">
                <a:solidFill>
                  <a:schemeClr val="tx1"/>
                </a:solidFill>
                <a:effectLst/>
                <a:latin typeface="+mn-lt"/>
                <a:ea typeface="+mn-ea"/>
                <a:cs typeface="+mn-cs"/>
              </a:rPr>
              <a:t> (who passed away in September this year) and who devoted a large part of his scientific production to the social and labor integration of persons with disability.</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ambition to promote a shared value and inclusive model must be achieved for him as well. </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Thank</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You</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again</a:t>
            </a:r>
            <a:r>
              <a:rPr lang="it-IT" sz="120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11</a:t>
            </a:fld>
            <a:endParaRPr lang="it-IT"/>
          </a:p>
        </p:txBody>
      </p:sp>
    </p:spTree>
    <p:extLst>
      <p:ext uri="{BB962C8B-B14F-4D97-AF65-F5344CB8AC3E}">
        <p14:creationId xmlns:p14="http://schemas.microsoft.com/office/powerpoint/2010/main" val="373567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Since this is an international conference on the value of work, I am going to start from the consideration of Professor Marco </a:t>
            </a:r>
            <a:r>
              <a:rPr lang="en-US" sz="1200" kern="1200" dirty="0" err="1">
                <a:solidFill>
                  <a:schemeClr val="tx1"/>
                </a:solidFill>
                <a:effectLst/>
                <a:latin typeface="+mn-lt"/>
                <a:ea typeface="+mn-ea"/>
                <a:cs typeface="+mn-cs"/>
              </a:rPr>
              <a:t>Biagi</a:t>
            </a:r>
            <a:r>
              <a:rPr lang="en-US" sz="1200" kern="1200" dirty="0">
                <a:solidFill>
                  <a:schemeClr val="tx1"/>
                </a:solidFill>
                <a:effectLst/>
                <a:latin typeface="+mn-lt"/>
                <a:ea typeface="+mn-ea"/>
                <a:cs typeface="+mn-cs"/>
              </a:rPr>
              <a:t>, for which: “The expression “work” identifies (or consists in) every human activity susceptible of economic evaluation”.</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this definition, we can deduce that every person (regardless of his – or her – health condition) can carry out a work activity, which creates value for the enterprise.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Nonetheless, it is usual that the economic evaluation made by the entrepreneur leads to the confinement of persons with (allegedly) reduced performance. Hence, very often workers with certain personal characteristics oversee secondary importance tasks in comparison with the core business of the company.</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it should be mentioned that many economic studies have long since highlighted the differences between “making profit” and “creating (and disseminating) value”, by exalting (in this second hypothesis) the role of corporate social responsibility, the circular economy and sustainability.</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terms, the “benefits enterprises” represent an evolutive concept: these companies integrate (into their “social object”, in addition to profit objectives) the aim of having a positive impact on society and the biosphere.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“benefits enterprises” place the dignity of workers at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beyond the traditional references to wages, which has been (for a long time) the measuring parameter of “work’s value” from the point of view of labor law.</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2</a:t>
            </a:fld>
            <a:endParaRPr lang="it-IT"/>
          </a:p>
        </p:txBody>
      </p:sp>
    </p:spTree>
    <p:extLst>
      <p:ext uri="{BB962C8B-B14F-4D97-AF65-F5344CB8AC3E}">
        <p14:creationId xmlns:p14="http://schemas.microsoft.com/office/powerpoint/2010/main" val="329786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main criteria for measuring sustainability are those developed to define the action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“for people, planet and prosperity” signed (in “two thousand fifteen”) by “one hundred ninety-three” United Nation countries, corresponding the “two thousand and thirty” Agenda for Sustainable and Equal Development.</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in a perspective of coherence and systematicity, there are also EGS economic and financial indexes. They are used to indicate all those activities linked to responsible investment, which pursue objectives typical of financial management objectives, considering environmental, social and governance aspects.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regards the environmental profile, all companies are following a “green way” today, boosted by funding, incentives and facilities.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organizational, management and control models (introduced by Legislative Decree “two hundred thirty-one” of “two thousand one”) have already regulated best practices in terms of corporate governance.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meantime, the social profile has not been addressed yet by companies and legislation. This is particularly true in relation to the employment inclusion of disadvantaged persons, who are still seen as a cost and not as a resource.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question to be asked is whether there is a model able to maximize the employment of persons with disability in the labor market, creating (at the same time) added value to the industrial production chain and (also) creating a real advantage for all stakeholders.</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3</a:t>
            </a:fld>
            <a:endParaRPr lang="it-IT"/>
          </a:p>
        </p:txBody>
      </p:sp>
    </p:spTree>
    <p:extLst>
      <p:ext uri="{BB962C8B-B14F-4D97-AF65-F5344CB8AC3E}">
        <p14:creationId xmlns:p14="http://schemas.microsoft.com/office/powerpoint/2010/main" val="284235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our legislative system, Law “sixty-eight” of “nineteen nineteen” establishes the obligation to employ a certain number (which I have indicated to you on this slide) of disadvantaged persons, depending on the employment size of the company.</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law identifies (as a large part of disadvantaged persons) “persons with disability”, who have a certain percentage of reduction in their working capacity.</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4</a:t>
            </a:fld>
            <a:endParaRPr lang="it-IT"/>
          </a:p>
        </p:txBody>
      </p:sp>
    </p:spTree>
    <p:extLst>
      <p:ext uri="{BB962C8B-B14F-4D97-AF65-F5344CB8AC3E}">
        <p14:creationId xmlns:p14="http://schemas.microsoft.com/office/powerpoint/2010/main" val="298132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If the employer does not comply the recruitment obligation, the same law (recently amended by a decree of the Minister of Labor and Social Policy) provides for administrative sanctions for each working day of failure to employ person with disability, setting an amount equal to five times the contribution exemption provided for in article five.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that the current exemption contribution is approximately “forty” euro, the sanction for each day of non-employment is “two hundred” euro. So, if we multiply this amount for “two hundred-sixty” working days, a company compelled to employ (even only) a person with disability risks a sanction of more than “fifty thousand” euro per year.</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B085017C-D9C9-BA4D-94A5-CF1682C8F131}" type="slidenum">
              <a:rPr lang="it-IT" smtClean="0"/>
              <a:t>5</a:t>
            </a:fld>
            <a:endParaRPr lang="it-IT"/>
          </a:p>
        </p:txBody>
      </p:sp>
    </p:spTree>
    <p:extLst>
      <p:ext uri="{BB962C8B-B14F-4D97-AF65-F5344CB8AC3E}">
        <p14:creationId xmlns:p14="http://schemas.microsoft.com/office/powerpoint/2010/main" val="391383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There are three different ways for companies that are mandatory to employ persons with disability.</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first case, the company can employ the person with disability directly, but it faces some disadvantages: in addition to the general difficulty of integrating the person with disability into the organization, the company would have increased costs linked to tutoring requirements, lower productivity and increased absenteeism (especially under the provisions of law number “one hundred four” of the “nineteen ninety-two”).</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second case (unfortunately, a choice often preferred by companies of large size and large capital), the employer may bear the sanctions for failure to employ persons with disability, rather than employing them according to the mandatory quotas. In this way, the policies of inclusion in the productive system, promoted by the legislator in favor of disadvantaged people, would be nullified.</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6</a:t>
            </a:fld>
            <a:endParaRPr lang="it-IT"/>
          </a:p>
        </p:txBody>
      </p:sp>
    </p:spTree>
    <p:extLst>
      <p:ext uri="{BB962C8B-B14F-4D97-AF65-F5344CB8AC3E}">
        <p14:creationId xmlns:p14="http://schemas.microsoft.com/office/powerpoint/2010/main" val="293837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the third case, there is the possibility of derogating from direct recruitment, without paying penalties.</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opportunity was introduced by Article fourteen of Legislative Decree number “two hundred seventy-six” of “two thousand three” (knows as “</a:t>
            </a:r>
            <a:r>
              <a:rPr lang="en-US" sz="1200" kern="1200" dirty="0" err="1">
                <a:solidFill>
                  <a:schemeClr val="tx1"/>
                </a:solidFill>
                <a:effectLst/>
                <a:latin typeface="+mn-lt"/>
                <a:ea typeface="+mn-ea"/>
                <a:cs typeface="+mn-cs"/>
              </a:rPr>
              <a:t>Riforma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Biagi</a:t>
            </a:r>
            <a:r>
              <a:rPr lang="en-US" sz="1200" kern="1200" dirty="0">
                <a:solidFill>
                  <a:schemeClr val="tx1"/>
                </a:solidFill>
                <a:effectLst/>
                <a:latin typeface="+mn-lt"/>
                <a:ea typeface="+mn-ea"/>
                <a:cs typeface="+mn-cs"/>
              </a:rPr>
              <a:t>”), even if similar cases had already been provided for in Articles twelve and twelve-bis of Law “sixty-eight” of “ninety-nine ninety-nine”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particular, the Article fourteen provides that the person with disability is employed by the social cooperative, to which the enterprise gives work orders. In this way, the obligation of the company itself to employ the person with disability is fulfilled.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(by giving work orders to the social cooperative) it saves the higher costs of direct employment or sanctions and (at the same – or even lower – cost) can benefit from supplies or services that it currently produces itself or buys from external providers.</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7</a:t>
            </a:fld>
            <a:endParaRPr lang="it-IT"/>
          </a:p>
        </p:txBody>
      </p:sp>
    </p:spTree>
    <p:extLst>
      <p:ext uri="{BB962C8B-B14F-4D97-AF65-F5344CB8AC3E}">
        <p14:creationId xmlns:p14="http://schemas.microsoft.com/office/powerpoint/2010/main" val="185940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these terms, working within a social cooperative can be understood as a “reasonable accommodation”, id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an organizational adjustment (which doesn’t entail an excessive and disproportionate cost, but, rather, involves a gain), that guarantees the right to work of persons with disability on an equal basis with others.</a:t>
            </a:r>
            <a:r>
              <a:rPr lang="it-IT" dirty="0">
                <a:effectLst/>
              </a:rPr>
              <a:t> </a:t>
            </a:r>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8</a:t>
            </a:fld>
            <a:endParaRPr lang="it-IT"/>
          </a:p>
        </p:txBody>
      </p:sp>
    </p:spTree>
    <p:extLst>
      <p:ext uri="{BB962C8B-B14F-4D97-AF65-F5344CB8AC3E}">
        <p14:creationId xmlns:p14="http://schemas.microsoft.com/office/powerpoint/2010/main" val="222951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Therefore, the model to be promoted (and the model that the University of Udine, in collaboration with a social cooperative and with local institutions, intends to implement) is to create a system that includes persons with disability (and social cooperatives) in the industrial production chain, with equal dignity, creating value and profit for all stakeholders, which are: </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of all, the public administration, which stipulates and validates the territorial conventions for the integration of persons with disability.</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Secondly, the transferring company, which directly contracts social cooperation, in order to reach the percentage of coverage of its mandatory share.</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Thirdly, social cooperatives “type B”, which represent a safe and healthy environment where the value of the work of persons with disabilities can be really recognized.</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Lastly (and above all), the person with a disability, whose work, in this way, can be (finally) valued, as a worker and not as a disabled person.</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085017C-D9C9-BA4D-94A5-CF1682C8F131}" type="slidenum">
              <a:rPr lang="it-IT" smtClean="0"/>
              <a:t>9</a:t>
            </a:fld>
            <a:endParaRPr lang="it-IT"/>
          </a:p>
        </p:txBody>
      </p:sp>
    </p:spTree>
    <p:extLst>
      <p:ext uri="{BB962C8B-B14F-4D97-AF65-F5344CB8AC3E}">
        <p14:creationId xmlns:p14="http://schemas.microsoft.com/office/powerpoint/2010/main" val="414347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560FE-8F72-F94A-B806-35A154324AD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6496458-2CF1-9C46-AA28-72C528963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7DFB43C-F11D-6240-9048-6B1D414A5F3F}"/>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798F16E9-2C2A-FF4F-BB9B-0A1DD6EEED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D963B-4D2A-284A-95E2-2E4A8717D64B}"/>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354950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98167-F9E9-B549-8C1F-674DC4152B9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DE2D14-4789-324D-ACE9-A5A66DDCB80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812F1C-B6B0-D043-A011-4DC9A02B3C78}"/>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669D77B4-5654-E64D-BDB2-7324F78BCA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C86BC6-CC48-3945-9CCB-97E7D34DA2D0}"/>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55766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6296B3C-EA74-D14A-B89D-D5BD2A79919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E82EA5-FFD3-B147-903F-FDBD05D72B5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9EBF9B-5A09-FC47-B290-70051FA468EE}"/>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701CD92F-1050-8743-98FA-482617B4B0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7C6FB4-1859-BB4C-8FC2-CD2224275483}"/>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3710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3F6F-50A6-0C40-8BF1-27913D9444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B0157D-432E-9D4F-ACF4-8CA5A0F616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A2C59A-7100-4F4B-A147-CA79E0D3B7F0}"/>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C4AC2B82-D54E-CE4B-A6B6-C5DCA455ED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BC63A1-D393-F347-94E0-E40DDFD21547}"/>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73916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4A69B-88E4-6847-992A-B81B2852FC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B779EF-1C42-F349-8507-82238DD00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9B441A-62DC-9A46-8BC9-7FADBCEB8967}"/>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D5141A55-7216-0C4B-9B3B-FC397BEB9A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1DBA3C-DA40-EA43-B5FA-FF5BF5CD4C4C}"/>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357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B17BD2-44A9-2E49-89D3-970308D3F2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3E4B8A-DF24-5F43-AECA-C74A2AD623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BC039A5-7002-504B-AA56-4333246CE59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E640C4C-0E7D-484F-8296-48FD51E66250}"/>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6" name="Segnaposto piè di pagina 5">
            <a:extLst>
              <a:ext uri="{FF2B5EF4-FFF2-40B4-BE49-F238E27FC236}">
                <a16:creationId xmlns:a16="http://schemas.microsoft.com/office/drawing/2014/main" id="{B6B155AC-546E-3F46-8BD8-EE70A9BFAD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8F21AA-4DD7-CB4D-94EB-48A06F472FC6}"/>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0957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E44519-1C45-7B41-B36A-63541EAAF82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2FF3952-BAAC-F547-BD83-52CAC6D38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83F0A12-FC46-5D40-ADA6-09C70395D02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6210362-F747-4646-A366-6C449FDF5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1D0B15B-F306-CD4B-8091-96ABD0E086D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6065483-5A40-AE4C-B054-0B72CDFBD95B}"/>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8" name="Segnaposto piè di pagina 7">
            <a:extLst>
              <a:ext uri="{FF2B5EF4-FFF2-40B4-BE49-F238E27FC236}">
                <a16:creationId xmlns:a16="http://schemas.microsoft.com/office/drawing/2014/main" id="{8B387D63-E2A2-7F4F-AA5D-04746202AE4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B9D6A79-E7F4-044E-BF89-509F54A9D78A}"/>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255460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41917-B762-FA4D-BF37-4FC3FE4205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EA5C7F0-9095-2843-9AB3-C095C03202B8}"/>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4" name="Segnaposto piè di pagina 3">
            <a:extLst>
              <a:ext uri="{FF2B5EF4-FFF2-40B4-BE49-F238E27FC236}">
                <a16:creationId xmlns:a16="http://schemas.microsoft.com/office/drawing/2014/main" id="{A503FC6C-3193-AF49-B9DC-379BA12616F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8AE16B9-2C0A-4B46-922F-76EFCBFFA9B7}"/>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253821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16F5270-60B5-C046-8AD2-F0AB517BABAD}"/>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3" name="Segnaposto piè di pagina 2">
            <a:extLst>
              <a:ext uri="{FF2B5EF4-FFF2-40B4-BE49-F238E27FC236}">
                <a16:creationId xmlns:a16="http://schemas.microsoft.com/office/drawing/2014/main" id="{18006D59-3498-4E42-A030-CB14387F722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CC8E40F-9FC1-294C-BA81-C41341AE5BD1}"/>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9671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837EE-95D3-0044-8846-A4C2D63ED8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9AC1E3-5D10-364A-8DBA-B2602C931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CF90A2C-65E7-4540-A317-BBADCA83B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11D3D-533A-9C48-BC93-47499CE1B4CF}"/>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6" name="Segnaposto piè di pagina 5">
            <a:extLst>
              <a:ext uri="{FF2B5EF4-FFF2-40B4-BE49-F238E27FC236}">
                <a16:creationId xmlns:a16="http://schemas.microsoft.com/office/drawing/2014/main" id="{FB8DB2AB-ADD7-024D-B92A-983DCD9940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F9A498-24D2-AA4C-8DAD-CAD408BF3DA8}"/>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08289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CBC1E-A771-F445-877D-C250F9F217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FF47F32-A238-2140-BE65-40DE97DE4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040862F-081A-C54C-B758-DFEACE7CB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88AFED2-A8F8-4A4D-ABF4-14476B24EE5D}"/>
              </a:ext>
            </a:extLst>
          </p:cNvPr>
          <p:cNvSpPr>
            <a:spLocks noGrp="1"/>
          </p:cNvSpPr>
          <p:nvPr>
            <p:ph type="dt" sz="half" idx="10"/>
          </p:nvPr>
        </p:nvSpPr>
        <p:spPr/>
        <p:txBody>
          <a:bodyPr/>
          <a:lstStyle/>
          <a:p>
            <a:fld id="{9DD67AC7-BA46-C945-88E9-4FFB2B39B117}" type="datetimeFigureOut">
              <a:rPr lang="it-IT" smtClean="0"/>
              <a:t>15/11/21</a:t>
            </a:fld>
            <a:endParaRPr lang="it-IT"/>
          </a:p>
        </p:txBody>
      </p:sp>
      <p:sp>
        <p:nvSpPr>
          <p:cNvPr id="6" name="Segnaposto piè di pagina 5">
            <a:extLst>
              <a:ext uri="{FF2B5EF4-FFF2-40B4-BE49-F238E27FC236}">
                <a16:creationId xmlns:a16="http://schemas.microsoft.com/office/drawing/2014/main" id="{0E84C852-1DA2-C945-B3E2-4E4ABDC914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A29D5B-A68F-3642-9FC2-5E165B2DEB6D}"/>
              </a:ext>
            </a:extLst>
          </p:cNvPr>
          <p:cNvSpPr>
            <a:spLocks noGrp="1"/>
          </p:cNvSpPr>
          <p:nvPr>
            <p:ph type="sldNum" sz="quarter" idx="12"/>
          </p:nvPr>
        </p:nvSpPr>
        <p:spPr/>
        <p:txBody>
          <a:bodyPr/>
          <a:lstStyle/>
          <a:p>
            <a:fld id="{4028B95C-2419-9343-987B-65D9BDE4BA38}" type="slidenum">
              <a:rPr lang="it-IT" smtClean="0"/>
              <a:t>‹N›</a:t>
            </a:fld>
            <a:endParaRPr lang="it-IT"/>
          </a:p>
        </p:txBody>
      </p:sp>
    </p:spTree>
    <p:extLst>
      <p:ext uri="{BB962C8B-B14F-4D97-AF65-F5344CB8AC3E}">
        <p14:creationId xmlns:p14="http://schemas.microsoft.com/office/powerpoint/2010/main" val="175545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7D5E6D0-A340-EC4B-B1D6-420366E80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2634DA-1952-B64C-8040-7BC7D5414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6C4AAC-5C8C-EA4C-8170-CD8C14C32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67AC7-BA46-C945-88E9-4FFB2B39B117}" type="datetimeFigureOut">
              <a:rPr lang="it-IT" smtClean="0"/>
              <a:t>15/11/21</a:t>
            </a:fld>
            <a:endParaRPr lang="it-IT"/>
          </a:p>
        </p:txBody>
      </p:sp>
      <p:sp>
        <p:nvSpPr>
          <p:cNvPr id="5" name="Segnaposto piè di pagina 4">
            <a:extLst>
              <a:ext uri="{FF2B5EF4-FFF2-40B4-BE49-F238E27FC236}">
                <a16:creationId xmlns:a16="http://schemas.microsoft.com/office/drawing/2014/main" id="{EAECA73C-C254-4145-A024-BA1206699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62B808-5C3F-6C4B-BA28-D27E4C322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B95C-2419-9343-987B-65D9BDE4BA38}" type="slidenum">
              <a:rPr lang="it-IT" smtClean="0"/>
              <a:t>‹N›</a:t>
            </a:fld>
            <a:endParaRPr lang="it-IT"/>
          </a:p>
        </p:txBody>
      </p:sp>
    </p:spTree>
    <p:extLst>
      <p:ext uri="{BB962C8B-B14F-4D97-AF65-F5344CB8AC3E}">
        <p14:creationId xmlns:p14="http://schemas.microsoft.com/office/powerpoint/2010/main" val="171513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sp>
        <p:nvSpPr>
          <p:cNvPr id="9" name="CasellaDiTesto 8">
            <a:extLst>
              <a:ext uri="{FF2B5EF4-FFF2-40B4-BE49-F238E27FC236}">
                <a16:creationId xmlns:a16="http://schemas.microsoft.com/office/drawing/2014/main" id="{252448C8-6B26-454A-BC7C-0C14BFD456B5}"/>
              </a:ext>
            </a:extLst>
          </p:cNvPr>
          <p:cNvSpPr txBox="1"/>
          <p:nvPr/>
        </p:nvSpPr>
        <p:spPr>
          <a:xfrm>
            <a:off x="0" y="2822603"/>
            <a:ext cx="12192000" cy="2831544"/>
          </a:xfrm>
          <a:prstGeom prst="rect">
            <a:avLst/>
          </a:prstGeom>
          <a:noFill/>
        </p:spPr>
        <p:txBody>
          <a:bodyPr wrap="square" rtlCol="0">
            <a:spAutoFit/>
          </a:bodyPr>
          <a:lstStyle/>
          <a:p>
            <a:pPr algn="ctr"/>
            <a:r>
              <a:rPr lang="en-US" sz="4000" b="1" dirty="0">
                <a:solidFill>
                  <a:srgbClr val="D30217"/>
                </a:solidFill>
                <a:latin typeface="Garamond" panose="02020404030301010803" pitchFamily="18" charset="0"/>
              </a:rPr>
              <a:t>THE CONVENTIONS </a:t>
            </a:r>
          </a:p>
          <a:p>
            <a:pPr algn="ctr"/>
            <a:r>
              <a:rPr lang="en-US" sz="4000" b="1" dirty="0">
                <a:solidFill>
                  <a:srgbClr val="D30217"/>
                </a:solidFill>
                <a:latin typeface="Garamond" panose="02020404030301010803" pitchFamily="18" charset="0"/>
              </a:rPr>
              <a:t>FAVOURING ACCESS TO EMPLOYMENT OF PERSONS WITH DISABILITY: </a:t>
            </a:r>
          </a:p>
          <a:p>
            <a:pPr algn="ctr"/>
            <a:r>
              <a:rPr lang="en-US" sz="4000" b="1" dirty="0">
                <a:solidFill>
                  <a:srgbClr val="D30217"/>
                </a:solidFill>
                <a:latin typeface="Garamond" panose="02020404030301010803" pitchFamily="18" charset="0"/>
              </a:rPr>
              <a:t>A GENUINE TOOL TO PROMOTE THEIR VALUE </a:t>
            </a:r>
            <a:endParaRPr lang="it-IT" sz="4000" dirty="0">
              <a:solidFill>
                <a:srgbClr val="D30217"/>
              </a:solidFill>
              <a:latin typeface="Garamond" panose="02020404030301010803" pitchFamily="18" charset="0"/>
            </a:endParaRPr>
          </a:p>
          <a:p>
            <a:endParaRPr lang="it-IT" dirty="0"/>
          </a:p>
        </p:txBody>
      </p:sp>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4" name="CasellaDiTesto 13">
            <a:extLst>
              <a:ext uri="{FF2B5EF4-FFF2-40B4-BE49-F238E27FC236}">
                <a16:creationId xmlns:a16="http://schemas.microsoft.com/office/drawing/2014/main" id="{864CA036-DE1E-BE45-851A-7B066C45C3BF}"/>
              </a:ext>
            </a:extLst>
          </p:cNvPr>
          <p:cNvSpPr txBox="1"/>
          <p:nvPr/>
        </p:nvSpPr>
        <p:spPr>
          <a:xfrm>
            <a:off x="0" y="5561841"/>
            <a:ext cx="12192000" cy="984885"/>
          </a:xfrm>
          <a:prstGeom prst="rect">
            <a:avLst/>
          </a:prstGeom>
          <a:noFill/>
        </p:spPr>
        <p:txBody>
          <a:bodyPr wrap="square" rtlCol="0">
            <a:spAutoFit/>
          </a:bodyPr>
          <a:lstStyle/>
          <a:p>
            <a:pPr algn="ctr"/>
            <a:r>
              <a:rPr lang="it-IT" sz="4000" b="1" i="1" dirty="0">
                <a:solidFill>
                  <a:srgbClr val="1C2CBE"/>
                </a:solidFill>
                <a:latin typeface="Garamond" panose="02020404030301010803" pitchFamily="18" charset="0"/>
              </a:rPr>
              <a:t>Massimiliano De Falco</a:t>
            </a:r>
            <a:endParaRPr lang="it-IT" sz="4000" i="1" dirty="0">
              <a:solidFill>
                <a:srgbClr val="1C2CBE"/>
              </a:solidFill>
              <a:latin typeface="Garamond" panose="02020404030301010803" pitchFamily="18" charset="0"/>
            </a:endParaRPr>
          </a:p>
          <a:p>
            <a:endParaRPr lang="it-IT" dirty="0"/>
          </a:p>
        </p:txBody>
      </p:sp>
      <p:sp>
        <p:nvSpPr>
          <p:cNvPr id="15" name="CasellaDiTesto 14">
            <a:extLst>
              <a:ext uri="{FF2B5EF4-FFF2-40B4-BE49-F238E27FC236}">
                <a16:creationId xmlns:a16="http://schemas.microsoft.com/office/drawing/2014/main" id="{6B1B3E89-7190-A94D-BDC1-D0C6BCBC3FFE}"/>
              </a:ext>
            </a:extLst>
          </p:cNvPr>
          <p:cNvSpPr txBox="1"/>
          <p:nvPr/>
        </p:nvSpPr>
        <p:spPr>
          <a:xfrm>
            <a:off x="0" y="941461"/>
            <a:ext cx="12192000" cy="1569660"/>
          </a:xfrm>
          <a:prstGeom prst="rect">
            <a:avLst/>
          </a:prstGeom>
          <a:noFill/>
        </p:spPr>
        <p:txBody>
          <a:bodyPr wrap="square" rtlCol="0">
            <a:spAutoFit/>
          </a:bodyPr>
          <a:lstStyle/>
          <a:p>
            <a:pPr algn="ctr"/>
            <a:r>
              <a:rPr lang="en-US" sz="2800" b="1" dirty="0">
                <a:solidFill>
                  <a:srgbClr val="1E2E48"/>
                </a:solidFill>
                <a:latin typeface="Garamond" panose="02020404030301010803" pitchFamily="18" charset="0"/>
              </a:rPr>
              <a:t>WORK AND ITS VALUE</a:t>
            </a:r>
            <a:r>
              <a:rPr lang="en-US" sz="2800" dirty="0">
                <a:solidFill>
                  <a:srgbClr val="1E2E48"/>
                </a:solidFill>
                <a:latin typeface="Garamond" panose="02020404030301010803" pitchFamily="18" charset="0"/>
              </a:rPr>
              <a:t> </a:t>
            </a:r>
          </a:p>
          <a:p>
            <a:pPr algn="ctr"/>
            <a:r>
              <a:rPr lang="en-US" sz="2800" dirty="0">
                <a:solidFill>
                  <a:srgbClr val="1E2E48"/>
                </a:solidFill>
                <a:latin typeface="Garamond" panose="02020404030301010803" pitchFamily="18" charset="0"/>
              </a:rPr>
              <a:t>Interdisciplinary Reflections on an Ever-Changing Concept</a:t>
            </a:r>
          </a:p>
          <a:p>
            <a:pPr algn="ctr"/>
            <a:endParaRPr lang="en-US" sz="1100" dirty="0">
              <a:solidFill>
                <a:srgbClr val="1E2E48"/>
              </a:solidFill>
              <a:effectLst/>
              <a:latin typeface="Garamond" panose="02020404030301010803" pitchFamily="18" charset="0"/>
            </a:endParaRPr>
          </a:p>
          <a:p>
            <a:pPr algn="ctr"/>
            <a:r>
              <a:rPr lang="en-US" sz="2800" dirty="0">
                <a:solidFill>
                  <a:srgbClr val="1E2E48"/>
                </a:solidFill>
                <a:latin typeface="Garamond" panose="02020404030301010803" pitchFamily="18" charset="0"/>
              </a:rPr>
              <a:t>International Conference, 26</a:t>
            </a:r>
            <a:r>
              <a:rPr lang="en-US" sz="2800" baseline="30000" dirty="0">
                <a:solidFill>
                  <a:srgbClr val="1E2E48"/>
                </a:solidFill>
                <a:latin typeface="Garamond" panose="02020404030301010803" pitchFamily="18" charset="0"/>
              </a:rPr>
              <a:t>th</a:t>
            </a:r>
            <a:r>
              <a:rPr lang="en-US" sz="2800" dirty="0">
                <a:solidFill>
                  <a:srgbClr val="1E2E48"/>
                </a:solidFill>
                <a:latin typeface="Garamond" panose="02020404030301010803" pitchFamily="18" charset="0"/>
              </a:rPr>
              <a:t> November 2021</a:t>
            </a:r>
            <a:r>
              <a:rPr lang="it-IT" sz="2800" dirty="0">
                <a:solidFill>
                  <a:srgbClr val="1E2E48"/>
                </a:solidFill>
                <a:effectLst/>
                <a:latin typeface="Garamond" panose="02020404030301010803" pitchFamily="18" charset="0"/>
              </a:rPr>
              <a:t> </a:t>
            </a:r>
            <a:endParaRPr lang="it-IT" sz="2800" dirty="0">
              <a:solidFill>
                <a:srgbClr val="1E2E48"/>
              </a:solidFill>
              <a:latin typeface="Garamond" panose="02020404030301010803" pitchFamily="18" charset="0"/>
            </a:endParaRPr>
          </a:p>
        </p:txBody>
      </p:sp>
    </p:spTree>
    <p:extLst>
      <p:ext uri="{BB962C8B-B14F-4D97-AF65-F5344CB8AC3E}">
        <p14:creationId xmlns:p14="http://schemas.microsoft.com/office/powerpoint/2010/main" val="222868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it-IT" sz="6000" b="1" dirty="0" err="1">
                <a:solidFill>
                  <a:srgbClr val="D30217"/>
                </a:solidFill>
                <a:latin typeface="Garamond" panose="02020404030301010803" pitchFamily="18" charset="0"/>
              </a:rPr>
              <a:t>Win-win</a:t>
            </a:r>
            <a:r>
              <a:rPr lang="it-IT" sz="6000" b="1" dirty="0">
                <a:solidFill>
                  <a:srgbClr val="D30217"/>
                </a:solidFill>
                <a:latin typeface="Garamond" panose="02020404030301010803" pitchFamily="18" charset="0"/>
              </a:rPr>
              <a:t> Model</a:t>
            </a:r>
            <a:endParaRPr lang="it-IT" dirty="0"/>
          </a:p>
        </p:txBody>
      </p:sp>
      <p:sp>
        <p:nvSpPr>
          <p:cNvPr id="17" name="Rettangolo 16">
            <a:extLst>
              <a:ext uri="{FF2B5EF4-FFF2-40B4-BE49-F238E27FC236}">
                <a16:creationId xmlns:a16="http://schemas.microsoft.com/office/drawing/2014/main" id="{3E9FC6E4-3FC2-164C-B6D3-C8B8906BF77C}"/>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F9B528C-D85F-A440-BF79-27F0AECC2278}"/>
              </a:ext>
            </a:extLst>
          </p:cNvPr>
          <p:cNvSpPr txBox="1"/>
          <p:nvPr/>
        </p:nvSpPr>
        <p:spPr>
          <a:xfrm>
            <a:off x="212209" y="2398894"/>
            <a:ext cx="12001057" cy="4472186"/>
          </a:xfrm>
          <a:prstGeom prst="rect">
            <a:avLst/>
          </a:prstGeom>
          <a:noFill/>
        </p:spPr>
        <p:txBody>
          <a:bodyPr wrap="square" rtlCol="0" anchor="t">
            <a:spAutoFit/>
          </a:bodyPr>
          <a:lstStyle/>
          <a:p>
            <a:pPr marL="514350" indent="-514350" algn="just">
              <a:lnSpc>
                <a:spcPct val="150000"/>
              </a:lnSpc>
              <a:buClr>
                <a:srgbClr val="1C2CBE"/>
              </a:buClr>
              <a:buFont typeface="+mj-lt"/>
              <a:buAutoNum type="arabicPeriod"/>
            </a:pPr>
            <a:r>
              <a:rPr lang="en-US" sz="2400" b="1" dirty="0">
                <a:solidFill>
                  <a:srgbClr val="1C2CBE"/>
                </a:solidFill>
                <a:latin typeface="Garamond" panose="02020404030301010803" pitchFamily="18" charset="0"/>
              </a:rPr>
              <a:t>Public Administration</a:t>
            </a:r>
            <a:r>
              <a:rPr lang="en-US" sz="2400" dirty="0">
                <a:latin typeface="Garamond" panose="02020404030301010803" pitchFamily="18" charset="0"/>
              </a:rPr>
              <a:t>: </a:t>
            </a:r>
            <a:r>
              <a:rPr lang="en-US" sz="2400" i="1" dirty="0" err="1">
                <a:latin typeface="Garamond" panose="02020404030301010803" pitchFamily="18" charset="0"/>
              </a:rPr>
              <a:t>i</a:t>
            </a:r>
            <a:r>
              <a:rPr lang="en-US" sz="2400" i="1" dirty="0">
                <a:latin typeface="Garamond" panose="02020404030301010803" pitchFamily="18" charset="0"/>
              </a:rPr>
              <a:t>)</a:t>
            </a:r>
            <a:r>
              <a:rPr lang="en-US" sz="2400" dirty="0">
                <a:latin typeface="Garamond" panose="02020404030301010803" pitchFamily="18" charset="0"/>
              </a:rPr>
              <a:t> reducing </a:t>
            </a:r>
            <a:r>
              <a:rPr lang="en-US" sz="2400" b="1" dirty="0">
                <a:latin typeface="Garamond" panose="02020404030301010803" pitchFamily="18" charset="0"/>
              </a:rPr>
              <a:t>care</a:t>
            </a:r>
            <a:r>
              <a:rPr lang="en-US" sz="2400" dirty="0">
                <a:latin typeface="Garamond" panose="02020404030301010803" pitchFamily="18" charset="0"/>
              </a:rPr>
              <a:t> and </a:t>
            </a:r>
            <a:r>
              <a:rPr lang="en-US" sz="2400" b="1" dirty="0">
                <a:latin typeface="Garamond" panose="02020404030301010803" pitchFamily="18" charset="0"/>
              </a:rPr>
              <a:t>control</a:t>
            </a:r>
            <a:r>
              <a:rPr lang="en-US" sz="2400" dirty="0">
                <a:latin typeface="Garamond" panose="02020404030301010803" pitchFamily="18" charset="0"/>
              </a:rPr>
              <a:t> </a:t>
            </a:r>
            <a:r>
              <a:rPr lang="en-US" sz="2400" b="1" dirty="0">
                <a:latin typeface="Garamond" panose="02020404030301010803" pitchFamily="18" charset="0"/>
              </a:rPr>
              <a:t>costs</a:t>
            </a:r>
            <a:r>
              <a:rPr lang="en-US" sz="2400" dirty="0">
                <a:latin typeface="Garamond" panose="02020404030301010803" pitchFamily="18" charset="0"/>
              </a:rPr>
              <a:t>, </a:t>
            </a:r>
            <a:r>
              <a:rPr lang="en-US" sz="2400" i="1" dirty="0">
                <a:latin typeface="Garamond" panose="02020404030301010803" pitchFamily="18" charset="0"/>
              </a:rPr>
              <a:t>ii)</a:t>
            </a:r>
            <a:r>
              <a:rPr lang="en-US" sz="2400" dirty="0">
                <a:latin typeface="Garamond" panose="02020404030301010803" pitchFamily="18" charset="0"/>
              </a:rPr>
              <a:t> creation of a sustainable and socially </a:t>
            </a:r>
            <a:r>
              <a:rPr lang="en-US" sz="2400" b="1" dirty="0">
                <a:latin typeface="Garamond" panose="02020404030301010803" pitchFamily="18" charset="0"/>
              </a:rPr>
              <a:t>inclusive</a:t>
            </a:r>
            <a:r>
              <a:rPr lang="en-US" sz="2400" dirty="0">
                <a:latin typeface="Garamond" panose="02020404030301010803" pitchFamily="18" charset="0"/>
              </a:rPr>
              <a:t> </a:t>
            </a:r>
            <a:r>
              <a:rPr lang="en-US" sz="2400" b="1" dirty="0">
                <a:latin typeface="Garamond" panose="02020404030301010803" pitchFamily="18" charset="0"/>
              </a:rPr>
              <a:t>model</a:t>
            </a:r>
            <a:r>
              <a:rPr lang="en-US" sz="2400" dirty="0">
                <a:latin typeface="Garamond" panose="02020404030301010803" pitchFamily="18" charset="0"/>
              </a:rPr>
              <a:t>, </a:t>
            </a:r>
            <a:r>
              <a:rPr lang="en-US" sz="2400" i="1" dirty="0">
                <a:latin typeface="Garamond" panose="02020404030301010803" pitchFamily="18" charset="0"/>
              </a:rPr>
              <a:t>iii) </a:t>
            </a:r>
            <a:r>
              <a:rPr lang="en-US" sz="2400" dirty="0">
                <a:latin typeface="Garamond" panose="02020404030301010803" pitchFamily="18" charset="0"/>
              </a:rPr>
              <a:t>increased </a:t>
            </a:r>
            <a:r>
              <a:rPr lang="en-US" sz="2400" b="1" dirty="0">
                <a:latin typeface="Garamond" panose="02020404030301010803" pitchFamily="18" charset="0"/>
              </a:rPr>
              <a:t>quality of life </a:t>
            </a:r>
            <a:r>
              <a:rPr lang="en-US" sz="2400" dirty="0">
                <a:latin typeface="Garamond" panose="02020404030301010803" pitchFamily="18" charset="0"/>
              </a:rPr>
              <a:t>for the community</a:t>
            </a:r>
          </a:p>
          <a:p>
            <a:pPr marL="514350" indent="-514350" algn="just">
              <a:lnSpc>
                <a:spcPct val="150000"/>
              </a:lnSpc>
              <a:buClr>
                <a:srgbClr val="1C2CBE"/>
              </a:buClr>
              <a:buFont typeface="+mj-lt"/>
              <a:buAutoNum type="arabicPeriod"/>
            </a:pPr>
            <a:r>
              <a:rPr lang="en-US" sz="2400" b="1" dirty="0">
                <a:solidFill>
                  <a:srgbClr val="1C2CBE"/>
                </a:solidFill>
                <a:latin typeface="Garamond" panose="02020404030301010803" pitchFamily="18" charset="0"/>
              </a:rPr>
              <a:t>Transferring</a:t>
            </a:r>
            <a:r>
              <a:rPr lang="it-IT" sz="2400" b="1" dirty="0">
                <a:solidFill>
                  <a:srgbClr val="1C2CBE"/>
                </a:solidFill>
                <a:effectLst/>
                <a:latin typeface="Garamond" panose="02020404030301010803" pitchFamily="18" charset="0"/>
              </a:rPr>
              <a:t> </a:t>
            </a:r>
            <a:r>
              <a:rPr lang="en-US" sz="2400" b="1" dirty="0">
                <a:solidFill>
                  <a:srgbClr val="1C2CBE"/>
                </a:solidFill>
                <a:latin typeface="Garamond" panose="02020404030301010803" pitchFamily="18" charset="0"/>
              </a:rPr>
              <a:t>Company</a:t>
            </a:r>
            <a:r>
              <a:rPr lang="en-US" sz="2400" dirty="0">
                <a:latin typeface="Garamond" panose="02020404030301010803" pitchFamily="18" charset="0"/>
              </a:rPr>
              <a:t>: </a:t>
            </a:r>
            <a:r>
              <a:rPr lang="en-US" sz="2400" i="1" dirty="0" err="1">
                <a:latin typeface="Garamond" panose="02020404030301010803" pitchFamily="18" charset="0"/>
              </a:rPr>
              <a:t>i</a:t>
            </a:r>
            <a:r>
              <a:rPr lang="en-US" sz="2400" i="1" dirty="0">
                <a:latin typeface="Garamond" panose="02020404030301010803" pitchFamily="18" charset="0"/>
              </a:rPr>
              <a:t>)</a:t>
            </a:r>
            <a:r>
              <a:rPr lang="en-US" sz="2400" dirty="0">
                <a:latin typeface="Garamond" panose="02020404030301010803" pitchFamily="18" charset="0"/>
              </a:rPr>
              <a:t> </a:t>
            </a:r>
            <a:r>
              <a:rPr lang="en-US" sz="2400" b="1" dirty="0">
                <a:latin typeface="Garamond" panose="02020404030301010803" pitchFamily="18" charset="0"/>
              </a:rPr>
              <a:t>no sanction</a:t>
            </a:r>
            <a:r>
              <a:rPr lang="en-US" sz="2400" dirty="0">
                <a:latin typeface="Garamond" panose="02020404030301010803" pitchFamily="18" charset="0"/>
              </a:rPr>
              <a:t>, </a:t>
            </a:r>
            <a:r>
              <a:rPr lang="en-US" sz="2400" i="1" dirty="0">
                <a:latin typeface="Garamond" panose="02020404030301010803" pitchFamily="18" charset="0"/>
              </a:rPr>
              <a:t>ii)</a:t>
            </a:r>
            <a:r>
              <a:rPr lang="en-US" sz="2400" dirty="0">
                <a:latin typeface="Garamond" panose="02020404030301010803" pitchFamily="18" charset="0"/>
              </a:rPr>
              <a:t> </a:t>
            </a:r>
            <a:r>
              <a:rPr lang="en-US" sz="2400" b="1" dirty="0">
                <a:latin typeface="Garamond" panose="02020404030301010803" pitchFamily="18" charset="0"/>
              </a:rPr>
              <a:t>economic savings</a:t>
            </a:r>
            <a:r>
              <a:rPr lang="en-US" sz="2400" dirty="0">
                <a:latin typeface="Garamond" panose="02020404030301010803" pitchFamily="18" charset="0"/>
              </a:rPr>
              <a:t>, </a:t>
            </a:r>
            <a:r>
              <a:rPr lang="en-US" sz="2400" i="1" dirty="0">
                <a:latin typeface="Garamond" panose="02020404030301010803" pitchFamily="18" charset="0"/>
              </a:rPr>
              <a:t>iii)</a:t>
            </a:r>
            <a:r>
              <a:rPr lang="en-US" sz="2400" dirty="0">
                <a:latin typeface="Garamond" panose="02020404030301010803" pitchFamily="18" charset="0"/>
              </a:rPr>
              <a:t> bank </a:t>
            </a:r>
            <a:r>
              <a:rPr lang="en-US" sz="2400" b="1" dirty="0">
                <a:latin typeface="Garamond" panose="02020404030301010803" pitchFamily="18" charset="0"/>
              </a:rPr>
              <a:t>rating</a:t>
            </a:r>
            <a:r>
              <a:rPr lang="en-US" sz="2400" dirty="0">
                <a:latin typeface="Garamond" panose="02020404030301010803" pitchFamily="18" charset="0"/>
              </a:rPr>
              <a:t>, </a:t>
            </a:r>
            <a:r>
              <a:rPr lang="en-US" sz="2400" i="1" dirty="0">
                <a:latin typeface="Garamond" panose="02020404030301010803" pitchFamily="18" charset="0"/>
              </a:rPr>
              <a:t>iv)</a:t>
            </a:r>
            <a:r>
              <a:rPr lang="en-US" sz="2400" dirty="0">
                <a:latin typeface="Garamond" panose="02020404030301010803" pitchFamily="18" charset="0"/>
              </a:rPr>
              <a:t> </a:t>
            </a:r>
            <a:r>
              <a:rPr lang="en-US" sz="2400" b="1" dirty="0">
                <a:latin typeface="Garamond" panose="02020404030301010803" pitchFamily="18" charset="0"/>
              </a:rPr>
              <a:t>social responsibility report</a:t>
            </a:r>
            <a:r>
              <a:rPr lang="en-US" sz="2400" dirty="0">
                <a:latin typeface="Garamond" panose="02020404030301010803" pitchFamily="18" charset="0"/>
              </a:rPr>
              <a:t>, </a:t>
            </a:r>
            <a:r>
              <a:rPr lang="en-US" sz="2400" i="1" dirty="0">
                <a:latin typeface="Garamond" panose="02020404030301010803" pitchFamily="18" charset="0"/>
              </a:rPr>
              <a:t>v) </a:t>
            </a:r>
            <a:r>
              <a:rPr lang="en-US" sz="2400" b="1" dirty="0">
                <a:latin typeface="Garamond" panose="02020404030301010803" pitchFamily="18" charset="0"/>
              </a:rPr>
              <a:t>image</a:t>
            </a:r>
            <a:r>
              <a:rPr lang="en-US" sz="2400" dirty="0">
                <a:latin typeface="Garamond" panose="02020404030301010803" pitchFamily="18" charset="0"/>
              </a:rPr>
              <a:t> enhancement</a:t>
            </a:r>
          </a:p>
          <a:p>
            <a:pPr marL="514350" indent="-514350" algn="just">
              <a:lnSpc>
                <a:spcPct val="150000"/>
              </a:lnSpc>
              <a:buClr>
                <a:srgbClr val="1C2CBE"/>
              </a:buClr>
              <a:buFont typeface="+mj-lt"/>
              <a:buAutoNum type="arabicPeriod"/>
            </a:pPr>
            <a:r>
              <a:rPr lang="en-US" sz="2400" b="1" dirty="0">
                <a:solidFill>
                  <a:srgbClr val="1C2CBE"/>
                </a:solidFill>
                <a:latin typeface="Garamond" panose="02020404030301010803" pitchFamily="18" charset="0"/>
              </a:rPr>
              <a:t>Social Cooperative</a:t>
            </a:r>
            <a:r>
              <a:rPr lang="en-US" sz="2400" dirty="0">
                <a:latin typeface="Garamond" panose="02020404030301010803" pitchFamily="18" charset="0"/>
              </a:rPr>
              <a:t>: </a:t>
            </a:r>
            <a:r>
              <a:rPr lang="en-US" sz="2400" i="1" dirty="0" err="1">
                <a:latin typeface="Garamond" panose="02020404030301010803" pitchFamily="18" charset="0"/>
              </a:rPr>
              <a:t>i</a:t>
            </a:r>
            <a:r>
              <a:rPr lang="en-US" sz="2400" i="1" dirty="0">
                <a:latin typeface="Garamond" panose="02020404030301010803" pitchFamily="18" charset="0"/>
              </a:rPr>
              <a:t>)</a:t>
            </a:r>
            <a:r>
              <a:rPr lang="en-US" sz="2400" dirty="0">
                <a:latin typeface="Garamond" panose="02020404030301010803" pitchFamily="18" charset="0"/>
              </a:rPr>
              <a:t> </a:t>
            </a:r>
            <a:r>
              <a:rPr lang="en-US" sz="2400" b="1" dirty="0">
                <a:latin typeface="Garamond" panose="02020404030301010803" pitchFamily="18" charset="0"/>
              </a:rPr>
              <a:t>abandoning</a:t>
            </a:r>
            <a:r>
              <a:rPr lang="en-US" sz="2400" dirty="0">
                <a:latin typeface="Garamond" panose="02020404030301010803" pitchFamily="18" charset="0"/>
              </a:rPr>
              <a:t> a purely </a:t>
            </a:r>
            <a:r>
              <a:rPr lang="en-US" sz="2400" b="1" dirty="0">
                <a:latin typeface="Garamond" panose="02020404030301010803" pitchFamily="18" charset="0"/>
              </a:rPr>
              <a:t>welfarist perspective</a:t>
            </a:r>
            <a:r>
              <a:rPr lang="en-US" sz="2400" dirty="0">
                <a:latin typeface="Garamond" panose="02020404030301010803" pitchFamily="18" charset="0"/>
              </a:rPr>
              <a:t>, </a:t>
            </a:r>
            <a:r>
              <a:rPr lang="en-US" sz="2400" i="1" dirty="0">
                <a:latin typeface="Garamond" panose="02020404030301010803" pitchFamily="18" charset="0"/>
              </a:rPr>
              <a:t>ii)</a:t>
            </a:r>
            <a:r>
              <a:rPr lang="en-US" sz="2400" dirty="0">
                <a:latin typeface="Garamond" panose="02020404030301010803" pitchFamily="18" charset="0"/>
              </a:rPr>
              <a:t> inclusion in the </a:t>
            </a:r>
            <a:r>
              <a:rPr lang="en-US" sz="2400" b="1" dirty="0">
                <a:latin typeface="Garamond" panose="02020404030301010803" pitchFamily="18" charset="0"/>
              </a:rPr>
              <a:t>value chain</a:t>
            </a:r>
            <a:r>
              <a:rPr lang="en-US" sz="2400" dirty="0">
                <a:latin typeface="Garamond" panose="02020404030301010803" pitchFamily="18" charset="0"/>
              </a:rPr>
              <a:t>, </a:t>
            </a:r>
            <a:r>
              <a:rPr lang="en-US" sz="2400" i="1" dirty="0">
                <a:latin typeface="Garamond" panose="02020404030301010803" pitchFamily="18" charset="0"/>
              </a:rPr>
              <a:t>iii)</a:t>
            </a:r>
            <a:r>
              <a:rPr lang="en-US" sz="2400" dirty="0">
                <a:latin typeface="Garamond" panose="02020404030301010803" pitchFamily="18" charset="0"/>
              </a:rPr>
              <a:t> </a:t>
            </a:r>
            <a:r>
              <a:rPr lang="en-US" sz="2400" b="1" dirty="0">
                <a:latin typeface="Garamond" panose="02020404030301010803" pitchFamily="18" charset="0"/>
              </a:rPr>
              <a:t>economic prosperity</a:t>
            </a:r>
            <a:r>
              <a:rPr lang="en-US" sz="2400" dirty="0">
                <a:latin typeface="Garamond" panose="02020404030301010803" pitchFamily="18" charset="0"/>
              </a:rPr>
              <a:t>, </a:t>
            </a:r>
            <a:r>
              <a:rPr lang="en-US" sz="2400" i="1" dirty="0">
                <a:latin typeface="Garamond" panose="02020404030301010803" pitchFamily="18" charset="0"/>
              </a:rPr>
              <a:t>iv)</a:t>
            </a:r>
            <a:r>
              <a:rPr lang="en-US" sz="2400" dirty="0">
                <a:latin typeface="Garamond" panose="02020404030301010803" pitchFamily="18" charset="0"/>
              </a:rPr>
              <a:t> </a:t>
            </a:r>
            <a:r>
              <a:rPr lang="en-US" sz="2400" b="1" dirty="0">
                <a:latin typeface="Garamond" panose="02020404030301010803" pitchFamily="18" charset="0"/>
              </a:rPr>
              <a:t>social reinvestment</a:t>
            </a:r>
            <a:r>
              <a:rPr lang="en-US" sz="2400" dirty="0">
                <a:latin typeface="Garamond" panose="02020404030301010803" pitchFamily="18" charset="0"/>
              </a:rPr>
              <a:t>, </a:t>
            </a:r>
            <a:r>
              <a:rPr lang="en-US" sz="2400" i="1" dirty="0">
                <a:latin typeface="Garamond" panose="02020404030301010803" pitchFamily="18" charset="0"/>
              </a:rPr>
              <a:t>v) </a:t>
            </a:r>
            <a:r>
              <a:rPr lang="en-US" sz="2400" b="1" dirty="0">
                <a:latin typeface="Garamond" panose="02020404030301010803" pitchFamily="18" charset="0"/>
              </a:rPr>
              <a:t>social objective</a:t>
            </a:r>
          </a:p>
          <a:p>
            <a:pPr marL="514350" indent="-514350" algn="just">
              <a:lnSpc>
                <a:spcPct val="150000"/>
              </a:lnSpc>
              <a:buClr>
                <a:srgbClr val="D30217"/>
              </a:buClr>
              <a:buFont typeface="+mj-lt"/>
              <a:buAutoNum type="arabicPeriod"/>
            </a:pPr>
            <a:r>
              <a:rPr lang="en-US" sz="2400" b="1" dirty="0">
                <a:solidFill>
                  <a:srgbClr val="D30217"/>
                </a:solidFill>
                <a:latin typeface="Garamond" panose="02020404030301010803" pitchFamily="18" charset="0"/>
              </a:rPr>
              <a:t>Person with disability</a:t>
            </a:r>
            <a:r>
              <a:rPr lang="en-US" sz="2400" dirty="0">
                <a:latin typeface="Garamond" panose="02020404030301010803" pitchFamily="18" charset="0"/>
              </a:rPr>
              <a:t>: </a:t>
            </a:r>
            <a:r>
              <a:rPr lang="en-US" sz="2400" i="1" dirty="0" err="1">
                <a:latin typeface="Garamond" panose="02020404030301010803" pitchFamily="18" charset="0"/>
              </a:rPr>
              <a:t>i</a:t>
            </a:r>
            <a:r>
              <a:rPr lang="en-US" sz="2400" i="1" dirty="0">
                <a:latin typeface="Garamond" panose="02020404030301010803" pitchFamily="18" charset="0"/>
              </a:rPr>
              <a:t>)</a:t>
            </a:r>
            <a:r>
              <a:rPr lang="en-US" sz="2400" dirty="0">
                <a:latin typeface="Garamond" panose="02020404030301010803" pitchFamily="18" charset="0"/>
              </a:rPr>
              <a:t> greater economic </a:t>
            </a:r>
            <a:r>
              <a:rPr lang="en-US" sz="2400" b="1" dirty="0">
                <a:latin typeface="Garamond" panose="02020404030301010803" pitchFamily="18" charset="0"/>
              </a:rPr>
              <a:t>independence</a:t>
            </a:r>
            <a:r>
              <a:rPr lang="en-US" sz="2400" dirty="0">
                <a:latin typeface="Garamond" panose="02020404030301010803" pitchFamily="18" charset="0"/>
              </a:rPr>
              <a:t>, </a:t>
            </a:r>
            <a:r>
              <a:rPr lang="en-US" sz="2400" i="1" dirty="0">
                <a:latin typeface="Garamond" panose="02020404030301010803" pitchFamily="18" charset="0"/>
              </a:rPr>
              <a:t>ii) </a:t>
            </a:r>
            <a:r>
              <a:rPr lang="en-US" sz="2400" b="1" dirty="0">
                <a:latin typeface="Garamond" panose="02020404030301010803" pitchFamily="18" charset="0"/>
              </a:rPr>
              <a:t>personal fulfilment </a:t>
            </a:r>
            <a:r>
              <a:rPr lang="en-US" sz="2400" dirty="0">
                <a:latin typeface="Garamond" panose="02020404030301010803" pitchFamily="18" charset="0"/>
              </a:rPr>
              <a:t>and </a:t>
            </a:r>
            <a:r>
              <a:rPr lang="en-US" sz="2400" b="1" dirty="0">
                <a:latin typeface="Garamond" panose="02020404030301010803" pitchFamily="18" charset="0"/>
              </a:rPr>
              <a:t>satisfaction</a:t>
            </a:r>
            <a:r>
              <a:rPr lang="en-US" sz="2400" dirty="0">
                <a:latin typeface="Garamond" panose="02020404030301010803" pitchFamily="18" charset="0"/>
              </a:rPr>
              <a:t>, </a:t>
            </a:r>
            <a:r>
              <a:rPr lang="en-US" sz="2400" i="1" dirty="0">
                <a:latin typeface="Garamond" panose="02020404030301010803" pitchFamily="18" charset="0"/>
              </a:rPr>
              <a:t>iii</a:t>
            </a:r>
            <a:r>
              <a:rPr lang="en-US" sz="2400" dirty="0">
                <a:latin typeface="Garamond" panose="02020404030301010803" pitchFamily="18" charset="0"/>
              </a:rPr>
              <a:t>) </a:t>
            </a:r>
            <a:r>
              <a:rPr lang="en-US" sz="2400" b="1" dirty="0">
                <a:latin typeface="Garamond" panose="02020404030301010803" pitchFamily="18" charset="0"/>
              </a:rPr>
              <a:t>inclusion</a:t>
            </a:r>
            <a:r>
              <a:rPr lang="en-US" sz="2400" dirty="0">
                <a:latin typeface="Garamond" panose="02020404030301010803" pitchFamily="18" charset="0"/>
              </a:rPr>
              <a:t> in society as an active </a:t>
            </a:r>
            <a:r>
              <a:rPr lang="en-US" sz="2400" b="1" dirty="0">
                <a:latin typeface="Garamond" panose="02020404030301010803" pitchFamily="18" charset="0"/>
              </a:rPr>
              <a:t>member of the production cycle</a:t>
            </a:r>
            <a:endParaRPr lang="en-US" sz="2400" dirty="0">
              <a:latin typeface="Garamond" panose="02020404030301010803" pitchFamily="18" charset="0"/>
            </a:endParaRPr>
          </a:p>
        </p:txBody>
      </p:sp>
    </p:spTree>
    <p:extLst>
      <p:ext uri="{BB962C8B-B14F-4D97-AF65-F5344CB8AC3E}">
        <p14:creationId xmlns:p14="http://schemas.microsoft.com/office/powerpoint/2010/main" val="14192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7" name="CasellaDiTesto 6">
            <a:extLst>
              <a:ext uri="{FF2B5EF4-FFF2-40B4-BE49-F238E27FC236}">
                <a16:creationId xmlns:a16="http://schemas.microsoft.com/office/drawing/2014/main" id="{669044B6-7A4C-734F-A896-B8DEB6553A2F}"/>
              </a:ext>
            </a:extLst>
          </p:cNvPr>
          <p:cNvSpPr txBox="1"/>
          <p:nvPr/>
        </p:nvSpPr>
        <p:spPr>
          <a:xfrm>
            <a:off x="0" y="2822603"/>
            <a:ext cx="6698512" cy="2215991"/>
          </a:xfrm>
          <a:prstGeom prst="rect">
            <a:avLst/>
          </a:prstGeom>
          <a:noFill/>
        </p:spPr>
        <p:txBody>
          <a:bodyPr wrap="square" rtlCol="0">
            <a:spAutoFit/>
          </a:bodyPr>
          <a:lstStyle/>
          <a:p>
            <a:pPr algn="ctr"/>
            <a:r>
              <a:rPr lang="en-US" sz="6000" b="1" dirty="0">
                <a:solidFill>
                  <a:srgbClr val="D30217"/>
                </a:solidFill>
                <a:latin typeface="Garamond" panose="02020404030301010803" pitchFamily="18" charset="0"/>
              </a:rPr>
              <a:t>T</a:t>
            </a:r>
            <a:r>
              <a:rPr lang="it-IT" sz="6000" b="1" dirty="0" err="1">
                <a:solidFill>
                  <a:srgbClr val="D30217"/>
                </a:solidFill>
                <a:latin typeface="Garamond" panose="02020404030301010803" pitchFamily="18" charset="0"/>
              </a:rPr>
              <a:t>hank</a:t>
            </a:r>
            <a:r>
              <a:rPr lang="it-IT" sz="6000" b="1" dirty="0">
                <a:solidFill>
                  <a:srgbClr val="D30217"/>
                </a:solidFill>
                <a:latin typeface="Garamond" panose="02020404030301010803" pitchFamily="18" charset="0"/>
              </a:rPr>
              <a:t> </a:t>
            </a:r>
            <a:r>
              <a:rPr lang="it-IT" sz="6000" b="1" dirty="0" err="1">
                <a:solidFill>
                  <a:srgbClr val="D30217"/>
                </a:solidFill>
                <a:latin typeface="Garamond" panose="02020404030301010803" pitchFamily="18" charset="0"/>
              </a:rPr>
              <a:t>You</a:t>
            </a:r>
            <a:r>
              <a:rPr lang="it-IT" sz="6000" b="1" dirty="0">
                <a:solidFill>
                  <a:srgbClr val="D30217"/>
                </a:solidFill>
                <a:latin typeface="Garamond" panose="02020404030301010803" pitchFamily="18" charset="0"/>
              </a:rPr>
              <a:t> </a:t>
            </a:r>
          </a:p>
          <a:p>
            <a:pPr algn="ctr"/>
            <a:r>
              <a:rPr lang="it-IT" sz="6000" b="1" dirty="0">
                <a:solidFill>
                  <a:srgbClr val="D30217"/>
                </a:solidFill>
                <a:latin typeface="Garamond" panose="02020404030301010803" pitchFamily="18" charset="0"/>
              </a:rPr>
              <a:t>for Your </a:t>
            </a:r>
            <a:r>
              <a:rPr lang="it-IT" sz="6000" b="1" dirty="0" err="1">
                <a:solidFill>
                  <a:srgbClr val="D30217"/>
                </a:solidFill>
                <a:latin typeface="Garamond" panose="02020404030301010803" pitchFamily="18" charset="0"/>
              </a:rPr>
              <a:t>attention</a:t>
            </a:r>
            <a:endParaRPr lang="it-IT" sz="6000" dirty="0">
              <a:solidFill>
                <a:srgbClr val="D30217"/>
              </a:solidFill>
              <a:latin typeface="Garamond" panose="02020404030301010803" pitchFamily="18" charset="0"/>
            </a:endParaRPr>
          </a:p>
          <a:p>
            <a:endParaRPr lang="it-IT" dirty="0"/>
          </a:p>
        </p:txBody>
      </p:sp>
      <p:pic>
        <p:nvPicPr>
          <p:cNvPr id="5" name="Immagine 4" descr="Immagine che contiene persona, parete, uomo, interni&#10;&#10;Descrizione generata automaticamente">
            <a:extLst>
              <a:ext uri="{FF2B5EF4-FFF2-40B4-BE49-F238E27FC236}">
                <a16:creationId xmlns:a16="http://schemas.microsoft.com/office/drawing/2014/main" id="{50A014E2-852A-4644-B7CD-4149B1997CF1}"/>
              </a:ext>
            </a:extLst>
          </p:cNvPr>
          <p:cNvPicPr>
            <a:picLocks noChangeAspect="1"/>
          </p:cNvPicPr>
          <p:nvPr/>
        </p:nvPicPr>
        <p:blipFill>
          <a:blip r:embed="rId6"/>
          <a:stretch>
            <a:fillRect/>
          </a:stretch>
        </p:blipFill>
        <p:spPr>
          <a:xfrm>
            <a:off x="7219899" y="2412410"/>
            <a:ext cx="4450713" cy="3036375"/>
          </a:xfrm>
          <a:prstGeom prst="rect">
            <a:avLst/>
          </a:prstGeom>
        </p:spPr>
      </p:pic>
      <p:sp>
        <p:nvSpPr>
          <p:cNvPr id="12" name="CasellaDiTesto 11">
            <a:extLst>
              <a:ext uri="{FF2B5EF4-FFF2-40B4-BE49-F238E27FC236}">
                <a16:creationId xmlns:a16="http://schemas.microsoft.com/office/drawing/2014/main" id="{3861154D-9671-AE47-BEDE-AE625B275E2A}"/>
              </a:ext>
            </a:extLst>
          </p:cNvPr>
          <p:cNvSpPr txBox="1"/>
          <p:nvPr/>
        </p:nvSpPr>
        <p:spPr>
          <a:xfrm>
            <a:off x="7155713" y="5402346"/>
            <a:ext cx="4525532" cy="677108"/>
          </a:xfrm>
          <a:prstGeom prst="rect">
            <a:avLst/>
          </a:prstGeom>
          <a:noFill/>
        </p:spPr>
        <p:txBody>
          <a:bodyPr wrap="square" rtlCol="0">
            <a:spAutoFit/>
          </a:bodyPr>
          <a:lstStyle/>
          <a:p>
            <a:r>
              <a:rPr lang="it-IT" sz="2000" b="1" i="1" dirty="0">
                <a:solidFill>
                  <a:srgbClr val="1C2CBE"/>
                </a:solidFill>
                <a:latin typeface="Garamond" panose="02020404030301010803" pitchFamily="18" charset="0"/>
              </a:rPr>
              <a:t>Stefano </a:t>
            </a:r>
            <a:r>
              <a:rPr lang="it-IT" sz="2000" b="1" i="1" dirty="0" err="1">
                <a:solidFill>
                  <a:srgbClr val="1C2CBE"/>
                </a:solidFill>
                <a:latin typeface="Garamond" panose="02020404030301010803" pitchFamily="18" charset="0"/>
              </a:rPr>
              <a:t>Slataper</a:t>
            </a:r>
            <a:r>
              <a:rPr lang="it-IT" sz="2000" b="1" i="1" dirty="0">
                <a:solidFill>
                  <a:srgbClr val="1C2CBE"/>
                </a:solidFill>
                <a:latin typeface="Garamond" panose="02020404030301010803" pitchFamily="18" charset="0"/>
              </a:rPr>
              <a:t>, </a:t>
            </a:r>
            <a:r>
              <a:rPr lang="it-IT" sz="2000" b="1" i="1" dirty="0" err="1">
                <a:solidFill>
                  <a:srgbClr val="1C2CBE"/>
                </a:solidFill>
                <a:latin typeface="Garamond" panose="02020404030301010803" pitchFamily="18" charset="0"/>
              </a:rPr>
              <a:t>Lawyer</a:t>
            </a:r>
            <a:r>
              <a:rPr lang="it-IT" sz="2000" b="1" i="1" dirty="0">
                <a:solidFill>
                  <a:srgbClr val="1C2CBE"/>
                </a:solidFill>
                <a:latin typeface="Garamond" panose="02020404030301010803" pitchFamily="18" charset="0"/>
              </a:rPr>
              <a:t> (1964 – 2021)</a:t>
            </a:r>
            <a:endParaRPr lang="it-IT" sz="2000" i="1" dirty="0">
              <a:solidFill>
                <a:srgbClr val="1C2CBE"/>
              </a:solidFill>
              <a:latin typeface="Garamond" panose="02020404030301010803" pitchFamily="18" charset="0"/>
            </a:endParaRPr>
          </a:p>
          <a:p>
            <a:endParaRPr lang="it-IT" dirty="0"/>
          </a:p>
        </p:txBody>
      </p:sp>
    </p:spTree>
    <p:extLst>
      <p:ext uri="{BB962C8B-B14F-4D97-AF65-F5344CB8AC3E}">
        <p14:creationId xmlns:p14="http://schemas.microsoft.com/office/powerpoint/2010/main" val="256462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292662"/>
          </a:xfrm>
          <a:prstGeom prst="rect">
            <a:avLst/>
          </a:prstGeom>
          <a:noFill/>
        </p:spPr>
        <p:txBody>
          <a:bodyPr wrap="square" rtlCol="0">
            <a:spAutoFit/>
          </a:bodyPr>
          <a:lstStyle/>
          <a:p>
            <a:r>
              <a:rPr lang="en-US" sz="6000" b="1" dirty="0">
                <a:solidFill>
                  <a:srgbClr val="D30217"/>
                </a:solidFill>
                <a:latin typeface="Garamond" panose="02020404030301010803" pitchFamily="18" charset="0"/>
              </a:rPr>
              <a:t>Work and its Value</a:t>
            </a:r>
            <a:r>
              <a:rPr lang="en-US" sz="4800" b="1" dirty="0">
                <a:solidFill>
                  <a:srgbClr val="D30217"/>
                </a:solidFill>
                <a:latin typeface="Garamond" panose="02020404030301010803" pitchFamily="18" charset="0"/>
              </a:rPr>
              <a:t> </a:t>
            </a:r>
            <a:endParaRPr lang="it-IT" sz="4800" dirty="0">
              <a:solidFill>
                <a:srgbClr val="D30217"/>
              </a:solidFill>
              <a:latin typeface="Garamond" panose="02020404030301010803" pitchFamily="18" charset="0"/>
            </a:endParaRPr>
          </a:p>
          <a:p>
            <a:endParaRPr lang="it-IT" dirty="0"/>
          </a:p>
        </p:txBody>
      </p:sp>
      <p:sp>
        <p:nvSpPr>
          <p:cNvPr id="16" name="CasellaDiTesto 15">
            <a:extLst>
              <a:ext uri="{FF2B5EF4-FFF2-40B4-BE49-F238E27FC236}">
                <a16:creationId xmlns:a16="http://schemas.microsoft.com/office/drawing/2014/main" id="{38E2E11B-AFFB-0448-A7CB-075419457EEB}"/>
              </a:ext>
            </a:extLst>
          </p:cNvPr>
          <p:cNvSpPr txBox="1"/>
          <p:nvPr/>
        </p:nvSpPr>
        <p:spPr>
          <a:xfrm>
            <a:off x="212209" y="2720173"/>
            <a:ext cx="11767582" cy="1077218"/>
          </a:xfrm>
          <a:prstGeom prst="rect">
            <a:avLst/>
          </a:prstGeom>
          <a:noFill/>
        </p:spPr>
        <p:txBody>
          <a:bodyPr wrap="square" rtlCol="0" anchor="t">
            <a:spAutoFit/>
          </a:bodyPr>
          <a:lstStyle/>
          <a:p>
            <a:pPr algn="just"/>
            <a:r>
              <a:rPr lang="it-IT" sz="3200" dirty="0">
                <a:solidFill>
                  <a:srgbClr val="1E2E48"/>
                </a:solidFill>
                <a:latin typeface="Garamond" panose="02020404030301010803" pitchFamily="18" charset="0"/>
              </a:rPr>
              <a:t>«The </a:t>
            </a:r>
            <a:r>
              <a:rPr lang="it-IT" sz="3200" dirty="0" err="1">
                <a:solidFill>
                  <a:srgbClr val="1E2E48"/>
                </a:solidFill>
                <a:latin typeface="Garamond" panose="02020404030301010803" pitchFamily="18" charset="0"/>
              </a:rPr>
              <a:t>expression</a:t>
            </a:r>
            <a:r>
              <a:rPr lang="it-IT" sz="3200" dirty="0">
                <a:solidFill>
                  <a:srgbClr val="1E2E48"/>
                </a:solidFill>
                <a:latin typeface="Garamond" panose="02020404030301010803" pitchFamily="18" charset="0"/>
              </a:rPr>
              <a:t> </a:t>
            </a:r>
            <a:r>
              <a:rPr lang="en-US" sz="3200" dirty="0">
                <a:solidFill>
                  <a:srgbClr val="1E2E48"/>
                </a:solidFill>
                <a:latin typeface="Garamond" panose="02020404030301010803" pitchFamily="18" charset="0"/>
              </a:rPr>
              <a:t>“</a:t>
            </a:r>
            <a:r>
              <a:rPr lang="it-IT" sz="3200" b="1" dirty="0">
                <a:solidFill>
                  <a:srgbClr val="1C2CBE"/>
                </a:solidFill>
                <a:latin typeface="Garamond" panose="02020404030301010803" pitchFamily="18" charset="0"/>
              </a:rPr>
              <a:t>work</a:t>
            </a:r>
            <a:r>
              <a:rPr lang="en-US" sz="3200" dirty="0">
                <a:solidFill>
                  <a:srgbClr val="1E2E48"/>
                </a:solidFill>
                <a:latin typeface="Garamond" panose="02020404030301010803" pitchFamily="18" charset="0"/>
              </a:rPr>
              <a:t>”</a:t>
            </a:r>
            <a:r>
              <a:rPr lang="it-IT" sz="3200" dirty="0">
                <a:solidFill>
                  <a:srgbClr val="1E2E48"/>
                </a:solidFill>
                <a:latin typeface="Garamond" panose="02020404030301010803" pitchFamily="18" charset="0"/>
              </a:rPr>
              <a:t> </a:t>
            </a:r>
            <a:r>
              <a:rPr lang="it-IT" sz="3200" dirty="0" err="1">
                <a:solidFill>
                  <a:srgbClr val="1E2E48"/>
                </a:solidFill>
                <a:latin typeface="Garamond" panose="02020404030301010803" pitchFamily="18" charset="0"/>
              </a:rPr>
              <a:t>identifies</a:t>
            </a:r>
            <a:r>
              <a:rPr lang="it-IT" sz="3200" dirty="0">
                <a:solidFill>
                  <a:srgbClr val="1E2E48"/>
                </a:solidFill>
                <a:latin typeface="Garamond" panose="02020404030301010803" pitchFamily="18" charset="0"/>
              </a:rPr>
              <a:t> </a:t>
            </a:r>
            <a:r>
              <a:rPr lang="it-IT" sz="3200" dirty="0" err="1">
                <a:solidFill>
                  <a:srgbClr val="1E2E48"/>
                </a:solidFill>
                <a:latin typeface="Garamond" panose="02020404030301010803" pitchFamily="18" charset="0"/>
              </a:rPr>
              <a:t>every</a:t>
            </a:r>
            <a:r>
              <a:rPr lang="it-IT" sz="3200" dirty="0">
                <a:solidFill>
                  <a:srgbClr val="1E2E48"/>
                </a:solidFill>
                <a:latin typeface="Garamond" panose="02020404030301010803" pitchFamily="18" charset="0"/>
              </a:rPr>
              <a:t> human </a:t>
            </a:r>
            <a:r>
              <a:rPr lang="it-IT" sz="3200" dirty="0" err="1">
                <a:solidFill>
                  <a:srgbClr val="1E2E48"/>
                </a:solidFill>
                <a:latin typeface="Garamond" panose="02020404030301010803" pitchFamily="18" charset="0"/>
              </a:rPr>
              <a:t>activity</a:t>
            </a:r>
            <a:r>
              <a:rPr lang="it-IT" sz="3200" dirty="0">
                <a:solidFill>
                  <a:srgbClr val="1E2E48"/>
                </a:solidFill>
                <a:latin typeface="Garamond" panose="02020404030301010803" pitchFamily="18" charset="0"/>
              </a:rPr>
              <a:t> </a:t>
            </a:r>
            <a:r>
              <a:rPr lang="it-IT" sz="3200" dirty="0" err="1">
                <a:solidFill>
                  <a:srgbClr val="1E2E48"/>
                </a:solidFill>
                <a:latin typeface="Garamond" panose="02020404030301010803" pitchFamily="18" charset="0"/>
              </a:rPr>
              <a:t>susceptible</a:t>
            </a:r>
            <a:r>
              <a:rPr lang="it-IT" sz="3200" dirty="0">
                <a:solidFill>
                  <a:srgbClr val="1E2E48"/>
                </a:solidFill>
                <a:latin typeface="Garamond" panose="02020404030301010803" pitchFamily="18" charset="0"/>
              </a:rPr>
              <a:t> of </a:t>
            </a:r>
            <a:r>
              <a:rPr lang="it-IT" sz="3200" b="1" dirty="0" err="1">
                <a:solidFill>
                  <a:srgbClr val="1E2E48"/>
                </a:solidFill>
                <a:latin typeface="Garamond" panose="02020404030301010803" pitchFamily="18" charset="0"/>
              </a:rPr>
              <a:t>economic</a:t>
            </a:r>
            <a:r>
              <a:rPr lang="it-IT" sz="3200" b="1" dirty="0">
                <a:solidFill>
                  <a:srgbClr val="1E2E48"/>
                </a:solidFill>
                <a:latin typeface="Garamond" panose="02020404030301010803" pitchFamily="18" charset="0"/>
              </a:rPr>
              <a:t> </a:t>
            </a:r>
            <a:r>
              <a:rPr lang="it-IT" sz="3200" b="1" dirty="0" err="1">
                <a:solidFill>
                  <a:srgbClr val="1E2E48"/>
                </a:solidFill>
                <a:latin typeface="Garamond" panose="02020404030301010803" pitchFamily="18" charset="0"/>
              </a:rPr>
              <a:t>evaluation</a:t>
            </a:r>
            <a:r>
              <a:rPr lang="it-IT" sz="3200" dirty="0">
                <a:solidFill>
                  <a:srgbClr val="1E2E48"/>
                </a:solidFill>
                <a:latin typeface="Garamond" panose="02020404030301010803" pitchFamily="18" charset="0"/>
              </a:rPr>
              <a:t>» (M. Biagi, </a:t>
            </a:r>
            <a:r>
              <a:rPr lang="it-IT" sz="3200" i="1" dirty="0">
                <a:solidFill>
                  <a:srgbClr val="1E2E48"/>
                </a:solidFill>
                <a:latin typeface="Garamond" panose="02020404030301010803" pitchFamily="18" charset="0"/>
              </a:rPr>
              <a:t>Istituzioni di diritto del lavoro</a:t>
            </a:r>
            <a:r>
              <a:rPr lang="it-IT" sz="3200" dirty="0">
                <a:solidFill>
                  <a:srgbClr val="1E2E48"/>
                </a:solidFill>
                <a:latin typeface="Garamond" panose="02020404030301010803" pitchFamily="18" charset="0"/>
              </a:rPr>
              <a:t>, 2001).</a:t>
            </a:r>
          </a:p>
        </p:txBody>
      </p:sp>
      <p:sp>
        <p:nvSpPr>
          <p:cNvPr id="24" name="Forma a L 23">
            <a:extLst>
              <a:ext uri="{FF2B5EF4-FFF2-40B4-BE49-F238E27FC236}">
                <a16:creationId xmlns:a16="http://schemas.microsoft.com/office/drawing/2014/main" id="{893E2100-1AE6-6749-8CB7-28F62CFB49D5}"/>
              </a:ext>
            </a:extLst>
          </p:cNvPr>
          <p:cNvSpPr/>
          <p:nvPr/>
        </p:nvSpPr>
        <p:spPr>
          <a:xfrm>
            <a:off x="1885089" y="3918858"/>
            <a:ext cx="2702944" cy="1127277"/>
          </a:xfrm>
          <a:prstGeom prst="corner">
            <a:avLst>
              <a:gd name="adj1" fmla="val 15517"/>
              <a:gd name="adj2" fmla="val 15517"/>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24">
            <a:extLst>
              <a:ext uri="{FF2B5EF4-FFF2-40B4-BE49-F238E27FC236}">
                <a16:creationId xmlns:a16="http://schemas.microsoft.com/office/drawing/2014/main" id="{FC447D76-E1AF-404A-9029-EE63E0AFE5E5}"/>
              </a:ext>
            </a:extLst>
          </p:cNvPr>
          <p:cNvSpPr/>
          <p:nvPr/>
        </p:nvSpPr>
        <p:spPr>
          <a:xfrm rot="5400000">
            <a:off x="4502140" y="4775669"/>
            <a:ext cx="522514" cy="358995"/>
          </a:xfrm>
          <a:prstGeom prst="triangle">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8A36B6D9-C8D2-4C43-B990-DFF94ECF96AF}"/>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a:extLst>
              <a:ext uri="{FF2B5EF4-FFF2-40B4-BE49-F238E27FC236}">
                <a16:creationId xmlns:a16="http://schemas.microsoft.com/office/drawing/2014/main" id="{F57A697F-C6F8-B147-8249-B7377ECC29FE}"/>
              </a:ext>
            </a:extLst>
          </p:cNvPr>
          <p:cNvSpPr txBox="1"/>
          <p:nvPr/>
        </p:nvSpPr>
        <p:spPr>
          <a:xfrm>
            <a:off x="5161002" y="4631649"/>
            <a:ext cx="7030998" cy="1261884"/>
          </a:xfrm>
          <a:prstGeom prst="rect">
            <a:avLst/>
          </a:prstGeom>
          <a:noFill/>
        </p:spPr>
        <p:txBody>
          <a:bodyPr wrap="square" rtlCol="0" anchor="t">
            <a:spAutoFit/>
          </a:bodyPr>
          <a:lstStyle/>
          <a:p>
            <a:pPr algn="just"/>
            <a:r>
              <a:rPr lang="it-IT" sz="2600" b="1" dirty="0" err="1">
                <a:solidFill>
                  <a:srgbClr val="1E2E48"/>
                </a:solidFill>
                <a:latin typeface="Garamond" panose="02020404030301010803" pitchFamily="18" charset="0"/>
              </a:rPr>
              <a:t>Every</a:t>
            </a:r>
            <a:r>
              <a:rPr lang="it-IT" sz="2600" b="1" dirty="0">
                <a:solidFill>
                  <a:srgbClr val="1E2E48"/>
                </a:solidFill>
                <a:latin typeface="Garamond" panose="02020404030301010803" pitchFamily="18" charset="0"/>
              </a:rPr>
              <a:t> </a:t>
            </a:r>
            <a:r>
              <a:rPr lang="it-IT" sz="2600" b="1" dirty="0" err="1">
                <a:solidFill>
                  <a:srgbClr val="1E2E48"/>
                </a:solidFill>
                <a:latin typeface="Garamond" panose="02020404030301010803" pitchFamily="18" charset="0"/>
              </a:rPr>
              <a:t>person</a:t>
            </a:r>
            <a:r>
              <a:rPr lang="it-IT" sz="2600" b="1" dirty="0">
                <a:solidFill>
                  <a:srgbClr val="1E2E48"/>
                </a:solidFill>
                <a:latin typeface="Garamond" panose="02020404030301010803" pitchFamily="18" charset="0"/>
              </a:rPr>
              <a:t> </a:t>
            </a:r>
            <a:r>
              <a:rPr lang="it-IT" sz="2600" dirty="0">
                <a:solidFill>
                  <a:srgbClr val="1E2E48"/>
                </a:solidFill>
                <a:latin typeface="Garamond" panose="02020404030301010803" pitchFamily="18" charset="0"/>
              </a:rPr>
              <a:t>can </a:t>
            </a:r>
            <a:r>
              <a:rPr lang="it-IT" sz="2600" dirty="0" err="1">
                <a:solidFill>
                  <a:srgbClr val="1E2E48"/>
                </a:solidFill>
                <a:latin typeface="Garamond" panose="02020404030301010803" pitchFamily="18" charset="0"/>
              </a:rPr>
              <a:t>carry</a:t>
            </a:r>
            <a:r>
              <a:rPr lang="it-IT" sz="2600" dirty="0">
                <a:solidFill>
                  <a:srgbClr val="1E2E48"/>
                </a:solidFill>
                <a:latin typeface="Garamond" panose="02020404030301010803" pitchFamily="18" charset="0"/>
              </a:rPr>
              <a:t> out a </a:t>
            </a:r>
            <a:r>
              <a:rPr lang="it-IT" sz="2600" b="1" dirty="0">
                <a:solidFill>
                  <a:srgbClr val="1E2E48"/>
                </a:solidFill>
                <a:latin typeface="Garamond" panose="02020404030301010803" pitchFamily="18" charset="0"/>
              </a:rPr>
              <a:t>work </a:t>
            </a:r>
            <a:r>
              <a:rPr lang="it-IT" sz="2600" b="1" dirty="0" err="1">
                <a:solidFill>
                  <a:srgbClr val="1E2E48"/>
                </a:solidFill>
                <a:latin typeface="Garamond" panose="02020404030301010803" pitchFamily="18" charset="0"/>
              </a:rPr>
              <a:t>activity</a:t>
            </a:r>
            <a:r>
              <a:rPr lang="it-IT" sz="2600"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which</a:t>
            </a:r>
            <a:r>
              <a:rPr lang="it-IT" sz="2600"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creates</a:t>
            </a:r>
            <a:r>
              <a:rPr lang="it-IT" sz="2600" dirty="0">
                <a:solidFill>
                  <a:srgbClr val="1E2E48"/>
                </a:solidFill>
                <a:latin typeface="Garamond" panose="02020404030301010803" pitchFamily="18" charset="0"/>
              </a:rPr>
              <a:t> </a:t>
            </a:r>
            <a:r>
              <a:rPr lang="it-IT" sz="2600" b="1" dirty="0" err="1">
                <a:solidFill>
                  <a:srgbClr val="1E2E48"/>
                </a:solidFill>
                <a:latin typeface="Garamond" panose="02020404030301010803" pitchFamily="18" charset="0"/>
              </a:rPr>
              <a:t>value</a:t>
            </a:r>
            <a:r>
              <a:rPr lang="it-IT" sz="2600" b="1" dirty="0">
                <a:solidFill>
                  <a:srgbClr val="1E2E48"/>
                </a:solidFill>
                <a:latin typeface="Garamond" panose="02020404030301010803" pitchFamily="18" charset="0"/>
              </a:rPr>
              <a:t> for the company</a:t>
            </a:r>
            <a:r>
              <a:rPr lang="it-IT" sz="2600" dirty="0">
                <a:solidFill>
                  <a:srgbClr val="1E2E48"/>
                </a:solidFill>
                <a:latin typeface="Garamond" panose="02020404030301010803" pitchFamily="18" charset="0"/>
              </a:rPr>
              <a:t>:</a:t>
            </a:r>
          </a:p>
          <a:p>
            <a:pPr algn="just"/>
            <a:r>
              <a:rPr lang="it-IT" sz="2400" b="1" dirty="0" err="1">
                <a:solidFill>
                  <a:srgbClr val="D30217"/>
                </a:solidFill>
                <a:latin typeface="Garamond" panose="02020404030301010803" pitchFamily="18" charset="0"/>
              </a:rPr>
              <a:t>making</a:t>
            </a:r>
            <a:r>
              <a:rPr lang="it-IT" sz="2400" b="1" dirty="0">
                <a:solidFill>
                  <a:srgbClr val="D30217"/>
                </a:solidFill>
                <a:latin typeface="Garamond" panose="02020404030301010803" pitchFamily="18" charset="0"/>
              </a:rPr>
              <a:t> profit  ≠ </a:t>
            </a:r>
            <a:r>
              <a:rPr lang="it-IT" sz="2400" b="1" dirty="0" err="1">
                <a:solidFill>
                  <a:srgbClr val="D30217"/>
                </a:solidFill>
                <a:latin typeface="Garamond" panose="02020404030301010803" pitchFamily="18" charset="0"/>
              </a:rPr>
              <a:t>creating</a:t>
            </a:r>
            <a:r>
              <a:rPr lang="it-IT" sz="2400" b="1" dirty="0">
                <a:solidFill>
                  <a:srgbClr val="D30217"/>
                </a:solidFill>
                <a:latin typeface="Garamond" panose="02020404030301010803" pitchFamily="18" charset="0"/>
              </a:rPr>
              <a:t> (and </a:t>
            </a:r>
            <a:r>
              <a:rPr lang="it-IT" sz="2400" b="1" dirty="0" err="1">
                <a:solidFill>
                  <a:srgbClr val="D30217"/>
                </a:solidFill>
                <a:latin typeface="Garamond" panose="02020404030301010803" pitchFamily="18" charset="0"/>
              </a:rPr>
              <a:t>disseminating</a:t>
            </a:r>
            <a:r>
              <a:rPr lang="it-IT" sz="2400" b="1" dirty="0">
                <a:solidFill>
                  <a:srgbClr val="D30217"/>
                </a:solidFill>
                <a:latin typeface="Garamond" panose="02020404030301010803" pitchFamily="18" charset="0"/>
              </a:rPr>
              <a:t>) </a:t>
            </a:r>
            <a:r>
              <a:rPr lang="it-IT" sz="2400" b="1" dirty="0" err="1">
                <a:solidFill>
                  <a:srgbClr val="D30217"/>
                </a:solidFill>
                <a:latin typeface="Garamond" panose="02020404030301010803" pitchFamily="18" charset="0"/>
              </a:rPr>
              <a:t>value</a:t>
            </a:r>
            <a:endParaRPr lang="it-IT" sz="2400" b="1" dirty="0">
              <a:solidFill>
                <a:srgbClr val="D30217"/>
              </a:solidFill>
              <a:latin typeface="Garamond" panose="02020404030301010803" pitchFamily="18" charset="0"/>
            </a:endParaRPr>
          </a:p>
        </p:txBody>
      </p:sp>
      <p:pic>
        <p:nvPicPr>
          <p:cNvPr id="39" name="Elemento grafico 38" descr="Persona su sedia a rotelle con riempimento a tinta unita">
            <a:extLst>
              <a:ext uri="{FF2B5EF4-FFF2-40B4-BE49-F238E27FC236}">
                <a16:creationId xmlns:a16="http://schemas.microsoft.com/office/drawing/2014/main" id="{772F4F57-CA97-A847-9350-A58359FA17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3569" y="4249770"/>
            <a:ext cx="586261" cy="586261"/>
          </a:xfrm>
          <a:prstGeom prst="rect">
            <a:avLst/>
          </a:prstGeom>
        </p:spPr>
      </p:pic>
      <p:pic>
        <p:nvPicPr>
          <p:cNvPr id="45" name="Elemento grafico 44" descr="Eseguire con riempimento a tinta unita">
            <a:extLst>
              <a:ext uri="{FF2B5EF4-FFF2-40B4-BE49-F238E27FC236}">
                <a16:creationId xmlns:a16="http://schemas.microsoft.com/office/drawing/2014/main" id="{E533BB74-A43B-8B46-ADDA-BF246B9F02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84768" y="4275170"/>
            <a:ext cx="576748" cy="576748"/>
          </a:xfrm>
          <a:prstGeom prst="rect">
            <a:avLst/>
          </a:prstGeom>
        </p:spPr>
      </p:pic>
      <p:pic>
        <p:nvPicPr>
          <p:cNvPr id="53" name="Elemento grafico 52" descr="Grafico a barre con andamento ascendente con riempimento a tinta unita">
            <a:extLst>
              <a:ext uri="{FF2B5EF4-FFF2-40B4-BE49-F238E27FC236}">
                <a16:creationId xmlns:a16="http://schemas.microsoft.com/office/drawing/2014/main" id="{1E28D2A8-D592-164E-9BA8-2D0AE435FF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0386" y="4209062"/>
            <a:ext cx="690111" cy="690111"/>
          </a:xfrm>
          <a:prstGeom prst="rect">
            <a:avLst/>
          </a:prstGeom>
        </p:spPr>
      </p:pic>
      <p:pic>
        <p:nvPicPr>
          <p:cNvPr id="55" name="Elemento grafico 54" descr="Sedia a rotelle con riempimento a tinta unita">
            <a:extLst>
              <a:ext uri="{FF2B5EF4-FFF2-40B4-BE49-F238E27FC236}">
                <a16:creationId xmlns:a16="http://schemas.microsoft.com/office/drawing/2014/main" id="{4EF4DAC3-BE62-E448-B670-74E8673EAC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11798" y="4275170"/>
            <a:ext cx="586261" cy="586261"/>
          </a:xfrm>
          <a:prstGeom prst="rect">
            <a:avLst/>
          </a:prstGeom>
        </p:spPr>
      </p:pic>
    </p:spTree>
    <p:extLst>
      <p:ext uri="{BB962C8B-B14F-4D97-AF65-F5344CB8AC3E}">
        <p14:creationId xmlns:p14="http://schemas.microsoft.com/office/powerpoint/2010/main" val="90047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292662"/>
          </a:xfrm>
          <a:prstGeom prst="rect">
            <a:avLst/>
          </a:prstGeom>
          <a:noFill/>
        </p:spPr>
        <p:txBody>
          <a:bodyPr wrap="square" rtlCol="0">
            <a:spAutoFit/>
          </a:bodyPr>
          <a:lstStyle/>
          <a:p>
            <a:r>
              <a:rPr lang="en-US" sz="6000" b="1" dirty="0">
                <a:solidFill>
                  <a:srgbClr val="D30217"/>
                </a:solidFill>
                <a:latin typeface="Garamond" panose="02020404030301010803" pitchFamily="18" charset="0"/>
              </a:rPr>
              <a:t>Agenda 2030 and EGS indexes</a:t>
            </a:r>
            <a:r>
              <a:rPr lang="en-US" sz="4800" b="1" dirty="0">
                <a:solidFill>
                  <a:srgbClr val="D30217"/>
                </a:solidFill>
                <a:highlight>
                  <a:srgbClr val="FFFF00"/>
                </a:highlight>
                <a:latin typeface="Garamond" panose="02020404030301010803" pitchFamily="18" charset="0"/>
              </a:rPr>
              <a:t> </a:t>
            </a:r>
            <a:endParaRPr lang="it-IT" sz="4800" dirty="0">
              <a:solidFill>
                <a:srgbClr val="D30217"/>
              </a:solidFill>
              <a:highlight>
                <a:srgbClr val="FFFF00"/>
              </a:highlight>
              <a:latin typeface="Garamond" panose="02020404030301010803" pitchFamily="18" charset="0"/>
            </a:endParaRPr>
          </a:p>
          <a:p>
            <a:endParaRPr lang="it-IT" dirty="0"/>
          </a:p>
        </p:txBody>
      </p:sp>
      <p:pic>
        <p:nvPicPr>
          <p:cNvPr id="3" name="Immagine 2">
            <a:extLst>
              <a:ext uri="{FF2B5EF4-FFF2-40B4-BE49-F238E27FC236}">
                <a16:creationId xmlns:a16="http://schemas.microsoft.com/office/drawing/2014/main" id="{E4477372-90DC-4145-A8F7-FC8A49F51237}"/>
              </a:ext>
            </a:extLst>
          </p:cNvPr>
          <p:cNvPicPr>
            <a:picLocks noChangeAspect="1"/>
          </p:cNvPicPr>
          <p:nvPr/>
        </p:nvPicPr>
        <p:blipFill>
          <a:blip r:embed="rId6"/>
          <a:stretch>
            <a:fillRect/>
          </a:stretch>
        </p:blipFill>
        <p:spPr>
          <a:xfrm>
            <a:off x="8040650" y="2914273"/>
            <a:ext cx="1846525" cy="1824970"/>
          </a:xfrm>
          <a:prstGeom prst="rect">
            <a:avLst/>
          </a:prstGeom>
        </p:spPr>
      </p:pic>
      <p:pic>
        <p:nvPicPr>
          <p:cNvPr id="5" name="Immagine 4">
            <a:extLst>
              <a:ext uri="{FF2B5EF4-FFF2-40B4-BE49-F238E27FC236}">
                <a16:creationId xmlns:a16="http://schemas.microsoft.com/office/drawing/2014/main" id="{91DC8525-6695-CA48-BCC6-4C2E6CDCFAD0}"/>
              </a:ext>
            </a:extLst>
          </p:cNvPr>
          <p:cNvPicPr>
            <a:picLocks noChangeAspect="1"/>
          </p:cNvPicPr>
          <p:nvPr/>
        </p:nvPicPr>
        <p:blipFill>
          <a:blip r:embed="rId7"/>
          <a:stretch>
            <a:fillRect/>
          </a:stretch>
        </p:blipFill>
        <p:spPr>
          <a:xfrm>
            <a:off x="10154007" y="2896489"/>
            <a:ext cx="1836160" cy="1836160"/>
          </a:xfrm>
          <a:prstGeom prst="rect">
            <a:avLst/>
          </a:prstGeom>
        </p:spPr>
      </p:pic>
      <p:pic>
        <p:nvPicPr>
          <p:cNvPr id="7" name="Immagine 6">
            <a:extLst>
              <a:ext uri="{FF2B5EF4-FFF2-40B4-BE49-F238E27FC236}">
                <a16:creationId xmlns:a16="http://schemas.microsoft.com/office/drawing/2014/main" id="{3E49A57B-700A-DF46-A9D8-9DA1D097CC91}"/>
              </a:ext>
            </a:extLst>
          </p:cNvPr>
          <p:cNvPicPr>
            <a:picLocks noChangeAspect="1"/>
          </p:cNvPicPr>
          <p:nvPr/>
        </p:nvPicPr>
        <p:blipFill>
          <a:blip r:embed="rId8"/>
          <a:stretch>
            <a:fillRect/>
          </a:stretch>
        </p:blipFill>
        <p:spPr>
          <a:xfrm>
            <a:off x="8115992" y="4876794"/>
            <a:ext cx="1836160" cy="1843655"/>
          </a:xfrm>
          <a:prstGeom prst="rect">
            <a:avLst/>
          </a:prstGeom>
        </p:spPr>
      </p:pic>
      <p:pic>
        <p:nvPicPr>
          <p:cNvPr id="10" name="Immagine 9" descr="Immagine che contiene testo, segnale&#10;&#10;Descrizione generata automaticamente">
            <a:extLst>
              <a:ext uri="{FF2B5EF4-FFF2-40B4-BE49-F238E27FC236}">
                <a16:creationId xmlns:a16="http://schemas.microsoft.com/office/drawing/2014/main" id="{E8F33BD2-8689-1A47-8E07-3AF884F2C583}"/>
              </a:ext>
            </a:extLst>
          </p:cNvPr>
          <p:cNvPicPr>
            <a:picLocks noChangeAspect="1"/>
          </p:cNvPicPr>
          <p:nvPr/>
        </p:nvPicPr>
        <p:blipFill>
          <a:blip r:embed="rId9"/>
          <a:stretch>
            <a:fillRect/>
          </a:stretch>
        </p:blipFill>
        <p:spPr>
          <a:xfrm>
            <a:off x="10153996" y="4876794"/>
            <a:ext cx="1836160" cy="1836160"/>
          </a:xfrm>
          <a:prstGeom prst="rect">
            <a:avLst/>
          </a:prstGeom>
        </p:spPr>
      </p:pic>
      <p:sp>
        <p:nvSpPr>
          <p:cNvPr id="18" name="CasellaDiTesto 17">
            <a:extLst>
              <a:ext uri="{FF2B5EF4-FFF2-40B4-BE49-F238E27FC236}">
                <a16:creationId xmlns:a16="http://schemas.microsoft.com/office/drawing/2014/main" id="{C5076988-2CE2-FD49-882B-5914265C6488}"/>
              </a:ext>
            </a:extLst>
          </p:cNvPr>
          <p:cNvSpPr txBox="1"/>
          <p:nvPr/>
        </p:nvSpPr>
        <p:spPr>
          <a:xfrm>
            <a:off x="212209" y="2720173"/>
            <a:ext cx="7561621" cy="1231106"/>
          </a:xfrm>
          <a:prstGeom prst="rect">
            <a:avLst/>
          </a:prstGeom>
          <a:noFill/>
        </p:spPr>
        <p:txBody>
          <a:bodyPr wrap="square" rtlCol="0" anchor="t">
            <a:spAutoFit/>
          </a:bodyPr>
          <a:lstStyle/>
          <a:p>
            <a:pPr algn="just"/>
            <a:endParaRPr lang="en-US" sz="6000" b="1" dirty="0">
              <a:effectLst/>
              <a:latin typeface="Garamond" panose="02020404030301010803" pitchFamily="18" charset="0"/>
            </a:endParaRPr>
          </a:p>
          <a:p>
            <a:pPr algn="just"/>
            <a:endParaRPr lang="it-IT" sz="1400" dirty="0">
              <a:latin typeface="Garamond" panose="02020404030301010803" pitchFamily="18" charset="0"/>
            </a:endParaRPr>
          </a:p>
        </p:txBody>
      </p:sp>
      <p:sp>
        <p:nvSpPr>
          <p:cNvPr id="20" name="Rettangolo 19">
            <a:extLst>
              <a:ext uri="{FF2B5EF4-FFF2-40B4-BE49-F238E27FC236}">
                <a16:creationId xmlns:a16="http://schemas.microsoft.com/office/drawing/2014/main" id="{0A0B3AC6-FE8E-E949-B23B-429D21FC5543}"/>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E1B162B4-C6BB-C140-A27D-0BBFF45F5BFF}"/>
              </a:ext>
            </a:extLst>
          </p:cNvPr>
          <p:cNvSpPr txBox="1"/>
          <p:nvPr/>
        </p:nvSpPr>
        <p:spPr>
          <a:xfrm>
            <a:off x="7966227" y="2503647"/>
            <a:ext cx="4244061" cy="677108"/>
          </a:xfrm>
          <a:prstGeom prst="rect">
            <a:avLst/>
          </a:prstGeom>
          <a:noFill/>
        </p:spPr>
        <p:txBody>
          <a:bodyPr wrap="square" rtlCol="0">
            <a:spAutoFit/>
          </a:bodyPr>
          <a:lstStyle/>
          <a:p>
            <a:pPr algn="just"/>
            <a:r>
              <a:rPr lang="en-US" sz="2000" b="1" dirty="0">
                <a:solidFill>
                  <a:srgbClr val="1C2CBE"/>
                </a:solidFill>
                <a:latin typeface="Garamond" panose="02020404030301010803" pitchFamily="18" charset="0"/>
              </a:rPr>
              <a:t>Sustainable and Equal Development</a:t>
            </a:r>
          </a:p>
          <a:p>
            <a:endParaRPr lang="it-IT" dirty="0"/>
          </a:p>
        </p:txBody>
      </p:sp>
      <p:sp>
        <p:nvSpPr>
          <p:cNvPr id="23" name="CasellaDiTesto 22">
            <a:extLst>
              <a:ext uri="{FF2B5EF4-FFF2-40B4-BE49-F238E27FC236}">
                <a16:creationId xmlns:a16="http://schemas.microsoft.com/office/drawing/2014/main" id="{8B1DDA0D-EF6F-7C45-A5E4-F78FC1C798A9}"/>
              </a:ext>
            </a:extLst>
          </p:cNvPr>
          <p:cNvSpPr txBox="1"/>
          <p:nvPr/>
        </p:nvSpPr>
        <p:spPr>
          <a:xfrm>
            <a:off x="212208" y="2720173"/>
            <a:ext cx="7487187" cy="3985706"/>
          </a:xfrm>
          <a:prstGeom prst="rect">
            <a:avLst/>
          </a:prstGeom>
          <a:noFill/>
        </p:spPr>
        <p:txBody>
          <a:bodyPr wrap="square" rtlCol="0" anchor="t">
            <a:spAutoFit/>
          </a:bodyPr>
          <a:lstStyle/>
          <a:p>
            <a:pPr algn="just"/>
            <a:r>
              <a:rPr lang="it-IT" sz="3200" b="1" dirty="0">
                <a:solidFill>
                  <a:srgbClr val="1C2CBE"/>
                </a:solidFill>
                <a:latin typeface="Garamond" panose="02020404030301010803" pitchFamily="18" charset="0"/>
              </a:rPr>
              <a:t>State of the Art</a:t>
            </a:r>
          </a:p>
          <a:p>
            <a:pPr algn="just"/>
            <a:endParaRPr lang="it-IT" sz="700" b="1" dirty="0">
              <a:solidFill>
                <a:srgbClr val="1E2E48"/>
              </a:solidFill>
              <a:latin typeface="Garamond" panose="02020404030301010803" pitchFamily="18" charset="0"/>
            </a:endParaRPr>
          </a:p>
          <a:p>
            <a:pPr marL="457200" indent="-457200" algn="just">
              <a:buClr>
                <a:srgbClr val="1C2CBE"/>
              </a:buClr>
              <a:buFont typeface="Wingdings" pitchFamily="2" charset="2"/>
              <a:buChar char="Ø"/>
            </a:pPr>
            <a:r>
              <a:rPr lang="it-IT" sz="2600" b="1" dirty="0" err="1">
                <a:solidFill>
                  <a:srgbClr val="1E2E48"/>
                </a:solidFill>
                <a:latin typeface="Garamond" panose="02020404030301010803" pitchFamily="18" charset="0"/>
              </a:rPr>
              <a:t>Enviromental</a:t>
            </a:r>
            <a:r>
              <a:rPr lang="it-IT" sz="2600" dirty="0">
                <a:solidFill>
                  <a:srgbClr val="1E2E48"/>
                </a:solidFill>
                <a:latin typeface="Garamond" panose="02020404030301010803" pitchFamily="18" charset="0"/>
              </a:rPr>
              <a:t>:</a:t>
            </a:r>
            <a:r>
              <a:rPr lang="it-IT" sz="2600" b="1" dirty="0">
                <a:solidFill>
                  <a:srgbClr val="1E2E48"/>
                </a:solidFill>
                <a:latin typeface="Garamond" panose="02020404030301010803" pitchFamily="18" charset="0"/>
              </a:rPr>
              <a:t> </a:t>
            </a:r>
            <a:r>
              <a:rPr lang="en-US" sz="2600" dirty="0">
                <a:latin typeface="Garamond" panose="02020404030301010803" pitchFamily="18" charset="0"/>
              </a:rPr>
              <a:t>all companies are following a “green way”, also thanks to funding, incentives and facilities.</a:t>
            </a:r>
            <a:endParaRPr lang="it-IT" sz="2600" dirty="0">
              <a:latin typeface="Garamond" panose="02020404030301010803" pitchFamily="18" charset="0"/>
            </a:endParaRPr>
          </a:p>
          <a:p>
            <a:pPr marL="457200" indent="-457200" algn="just">
              <a:buClr>
                <a:srgbClr val="1C2CBE"/>
              </a:buClr>
              <a:buFont typeface="Wingdings" pitchFamily="2" charset="2"/>
              <a:buChar char="Ø"/>
            </a:pPr>
            <a:r>
              <a:rPr lang="it-IT" sz="2600" b="1" dirty="0" err="1">
                <a:solidFill>
                  <a:srgbClr val="1E2E48"/>
                </a:solidFill>
                <a:latin typeface="Garamond" panose="02020404030301010803" pitchFamily="18" charset="0"/>
              </a:rPr>
              <a:t>Governance</a:t>
            </a:r>
            <a:r>
              <a:rPr lang="it-IT" sz="2600" dirty="0">
                <a:solidFill>
                  <a:srgbClr val="1E2E48"/>
                </a:solidFill>
                <a:latin typeface="Garamond" panose="02020404030301010803" pitchFamily="18" charset="0"/>
              </a:rPr>
              <a:t>:</a:t>
            </a:r>
            <a:r>
              <a:rPr lang="it-IT" sz="2600" b="1" dirty="0">
                <a:solidFill>
                  <a:srgbClr val="1E2E48"/>
                </a:solidFill>
                <a:latin typeface="Garamond" panose="02020404030301010803" pitchFamily="18" charset="0"/>
              </a:rPr>
              <a:t> </a:t>
            </a:r>
            <a:r>
              <a:rPr lang="en-US" sz="2600" dirty="0">
                <a:latin typeface="Garamond" panose="02020404030301010803" pitchFamily="18" charset="0"/>
              </a:rPr>
              <a:t>models provided by D. </a:t>
            </a:r>
            <a:r>
              <a:rPr lang="en-US" sz="2600" dirty="0" err="1">
                <a:latin typeface="Garamond" panose="02020404030301010803" pitchFamily="18" charset="0"/>
              </a:rPr>
              <a:t>Lgs</a:t>
            </a:r>
            <a:r>
              <a:rPr lang="en-US" sz="2600" dirty="0">
                <a:latin typeface="Garamond" panose="02020404030301010803" pitchFamily="18" charset="0"/>
              </a:rPr>
              <a:t>. N. 231/2001 have already regulated best practices </a:t>
            </a:r>
            <a:endParaRPr lang="it-IT" sz="2600" b="1" dirty="0">
              <a:solidFill>
                <a:srgbClr val="1E2E48"/>
              </a:solidFill>
              <a:latin typeface="Garamond" panose="02020404030301010803" pitchFamily="18" charset="0"/>
            </a:endParaRPr>
          </a:p>
          <a:p>
            <a:pPr marL="457200" indent="-457200" algn="just">
              <a:buClr>
                <a:srgbClr val="1C2CBE"/>
              </a:buClr>
              <a:buFont typeface="Wingdings" pitchFamily="2" charset="2"/>
              <a:buChar char="Ø"/>
            </a:pPr>
            <a:r>
              <a:rPr lang="it-IT" sz="2600" b="1" dirty="0">
                <a:solidFill>
                  <a:srgbClr val="D30217"/>
                </a:solidFill>
                <a:latin typeface="Garamond" panose="02020404030301010803" pitchFamily="18" charset="0"/>
              </a:rPr>
              <a:t>Social</a:t>
            </a:r>
            <a:r>
              <a:rPr lang="it-IT" sz="2600" dirty="0">
                <a:solidFill>
                  <a:srgbClr val="1E2E48"/>
                </a:solidFill>
                <a:latin typeface="Garamond" panose="02020404030301010803" pitchFamily="18" charset="0"/>
              </a:rPr>
              <a:t>:</a:t>
            </a:r>
            <a:r>
              <a:rPr lang="it-IT" sz="2600" b="1"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there</a:t>
            </a:r>
            <a:r>
              <a:rPr lang="it-IT" sz="2600"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is</a:t>
            </a:r>
            <a:r>
              <a:rPr lang="it-IT" sz="2600"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still</a:t>
            </a:r>
            <a:r>
              <a:rPr lang="it-IT" sz="2600" dirty="0">
                <a:solidFill>
                  <a:srgbClr val="1E2E48"/>
                </a:solidFill>
                <a:latin typeface="Garamond" panose="02020404030301010803" pitchFamily="18" charset="0"/>
              </a:rPr>
              <a:t> a long way to go for the </a:t>
            </a:r>
            <a:r>
              <a:rPr lang="it-IT" sz="2600" dirty="0" err="1">
                <a:solidFill>
                  <a:srgbClr val="1E2E48"/>
                </a:solidFill>
                <a:latin typeface="Garamond" panose="02020404030301010803" pitchFamily="18" charset="0"/>
              </a:rPr>
              <a:t>labour</a:t>
            </a:r>
            <a:r>
              <a:rPr lang="it-IT" sz="2600" dirty="0">
                <a:solidFill>
                  <a:srgbClr val="1E2E48"/>
                </a:solidFill>
                <a:latin typeface="Garamond" panose="02020404030301010803" pitchFamily="18" charset="0"/>
              </a:rPr>
              <a:t> </a:t>
            </a:r>
            <a:r>
              <a:rPr lang="it-IT" sz="2600" dirty="0" err="1">
                <a:solidFill>
                  <a:srgbClr val="1E2E48"/>
                </a:solidFill>
                <a:latin typeface="Garamond" panose="02020404030301010803" pitchFamily="18" charset="0"/>
              </a:rPr>
              <a:t>inclusion</a:t>
            </a:r>
            <a:r>
              <a:rPr lang="it-IT" sz="2600" dirty="0">
                <a:solidFill>
                  <a:srgbClr val="1E2E48"/>
                </a:solidFill>
                <a:latin typeface="Garamond" panose="02020404030301010803" pitchFamily="18" charset="0"/>
              </a:rPr>
              <a:t> of </a:t>
            </a:r>
            <a:r>
              <a:rPr lang="it-IT" sz="2600" dirty="0" err="1">
                <a:solidFill>
                  <a:srgbClr val="D30217"/>
                </a:solidFill>
                <a:latin typeface="Garamond" panose="02020404030301010803" pitchFamily="18" charset="0"/>
              </a:rPr>
              <a:t>disadvantaged</a:t>
            </a:r>
            <a:r>
              <a:rPr lang="it-IT" sz="2600" dirty="0">
                <a:solidFill>
                  <a:srgbClr val="D30217"/>
                </a:solidFill>
                <a:latin typeface="Garamond" panose="02020404030301010803" pitchFamily="18" charset="0"/>
              </a:rPr>
              <a:t> </a:t>
            </a:r>
            <a:r>
              <a:rPr lang="it-IT" sz="2600" dirty="0" err="1">
                <a:solidFill>
                  <a:srgbClr val="D30217"/>
                </a:solidFill>
                <a:latin typeface="Garamond" panose="02020404030301010803" pitchFamily="18" charset="0"/>
              </a:rPr>
              <a:t>persons</a:t>
            </a:r>
            <a:r>
              <a:rPr lang="it-IT" sz="2600" dirty="0">
                <a:solidFill>
                  <a:srgbClr val="1E2E48"/>
                </a:solidFill>
                <a:latin typeface="Garamond" panose="02020404030301010803" pitchFamily="18" charset="0"/>
              </a:rPr>
              <a:t>, </a:t>
            </a:r>
            <a:r>
              <a:rPr lang="it-IT" sz="2600" dirty="0" err="1">
                <a:solidFill>
                  <a:srgbClr val="D30217"/>
                </a:solidFill>
                <a:latin typeface="Garamond" panose="02020404030301010803" pitchFamily="18" charset="0"/>
              </a:rPr>
              <a:t>who</a:t>
            </a:r>
            <a:r>
              <a:rPr lang="it-IT" sz="2600" dirty="0">
                <a:solidFill>
                  <a:srgbClr val="D30217"/>
                </a:solidFill>
                <a:latin typeface="Garamond" panose="02020404030301010803" pitchFamily="18" charset="0"/>
              </a:rPr>
              <a:t> are </a:t>
            </a:r>
            <a:r>
              <a:rPr lang="it-IT" sz="2600" dirty="0" err="1">
                <a:solidFill>
                  <a:srgbClr val="D30217"/>
                </a:solidFill>
                <a:latin typeface="Garamond" panose="02020404030301010803" pitchFamily="18" charset="0"/>
              </a:rPr>
              <a:t>still</a:t>
            </a:r>
            <a:r>
              <a:rPr lang="it-IT" sz="2600" dirty="0">
                <a:solidFill>
                  <a:srgbClr val="D30217"/>
                </a:solidFill>
                <a:latin typeface="Garamond" panose="02020404030301010803" pitchFamily="18" charset="0"/>
              </a:rPr>
              <a:t> </a:t>
            </a:r>
            <a:r>
              <a:rPr lang="it-IT" sz="2600" dirty="0" err="1">
                <a:solidFill>
                  <a:srgbClr val="D30217"/>
                </a:solidFill>
                <a:latin typeface="Garamond" panose="02020404030301010803" pitchFamily="18" charset="0"/>
              </a:rPr>
              <a:t>seen</a:t>
            </a:r>
            <a:r>
              <a:rPr lang="it-IT" sz="2600" dirty="0">
                <a:solidFill>
                  <a:srgbClr val="D30217"/>
                </a:solidFill>
                <a:latin typeface="Garamond" panose="02020404030301010803" pitchFamily="18" charset="0"/>
              </a:rPr>
              <a:t> </a:t>
            </a:r>
            <a:r>
              <a:rPr lang="it-IT" sz="2600" dirty="0" err="1">
                <a:solidFill>
                  <a:srgbClr val="D30217"/>
                </a:solidFill>
                <a:latin typeface="Garamond" panose="02020404030301010803" pitchFamily="18" charset="0"/>
              </a:rPr>
              <a:t>as</a:t>
            </a:r>
            <a:r>
              <a:rPr lang="it-IT" sz="2600" dirty="0">
                <a:solidFill>
                  <a:srgbClr val="D30217"/>
                </a:solidFill>
                <a:latin typeface="Garamond" panose="02020404030301010803" pitchFamily="18" charset="0"/>
              </a:rPr>
              <a:t> a </a:t>
            </a:r>
            <a:r>
              <a:rPr lang="it-IT" sz="2600" dirty="0" err="1">
                <a:solidFill>
                  <a:srgbClr val="D30217"/>
                </a:solidFill>
                <a:latin typeface="Garamond" panose="02020404030301010803" pitchFamily="18" charset="0"/>
              </a:rPr>
              <a:t>cost</a:t>
            </a:r>
            <a:r>
              <a:rPr lang="it-IT" sz="2600" dirty="0">
                <a:solidFill>
                  <a:srgbClr val="D30217"/>
                </a:solidFill>
                <a:latin typeface="Garamond" panose="02020404030301010803" pitchFamily="18" charset="0"/>
              </a:rPr>
              <a:t> </a:t>
            </a:r>
            <a:r>
              <a:rPr lang="it-IT" sz="2600" dirty="0">
                <a:solidFill>
                  <a:srgbClr val="1E2E48"/>
                </a:solidFill>
                <a:latin typeface="Garamond" panose="02020404030301010803" pitchFamily="18" charset="0"/>
              </a:rPr>
              <a:t>and</a:t>
            </a:r>
            <a:r>
              <a:rPr lang="it-IT" sz="2600" dirty="0">
                <a:solidFill>
                  <a:srgbClr val="D30217"/>
                </a:solidFill>
                <a:latin typeface="Garamond" panose="02020404030301010803" pitchFamily="18" charset="0"/>
              </a:rPr>
              <a:t> </a:t>
            </a:r>
            <a:r>
              <a:rPr lang="it-IT" sz="2600" dirty="0" err="1">
                <a:solidFill>
                  <a:srgbClr val="D30217"/>
                </a:solidFill>
                <a:latin typeface="Garamond" panose="02020404030301010803" pitchFamily="18" charset="0"/>
              </a:rPr>
              <a:t>not</a:t>
            </a:r>
            <a:r>
              <a:rPr lang="it-IT" sz="2600" dirty="0">
                <a:solidFill>
                  <a:srgbClr val="D30217"/>
                </a:solidFill>
                <a:latin typeface="Garamond" panose="02020404030301010803" pitchFamily="18" charset="0"/>
              </a:rPr>
              <a:t> a </a:t>
            </a:r>
            <a:r>
              <a:rPr lang="it-IT" sz="2600" dirty="0" err="1">
                <a:solidFill>
                  <a:srgbClr val="D30217"/>
                </a:solidFill>
                <a:latin typeface="Garamond" panose="02020404030301010803" pitchFamily="18" charset="0"/>
              </a:rPr>
              <a:t>resource</a:t>
            </a:r>
            <a:r>
              <a:rPr lang="it-IT" sz="2600" dirty="0">
                <a:solidFill>
                  <a:srgbClr val="1E2E48"/>
                </a:solidFill>
                <a:latin typeface="Garamond" panose="02020404030301010803" pitchFamily="18" charset="0"/>
              </a:rPr>
              <a:t>.</a:t>
            </a:r>
            <a:endParaRPr lang="it-IT" sz="2600" b="1" dirty="0">
              <a:solidFill>
                <a:srgbClr val="1E2E48"/>
              </a:solidFill>
              <a:latin typeface="Garamond" panose="02020404030301010803" pitchFamily="18" charset="0"/>
            </a:endParaRPr>
          </a:p>
          <a:p>
            <a:pPr algn="just"/>
            <a:endParaRPr lang="it-IT" sz="3200" dirty="0">
              <a:solidFill>
                <a:srgbClr val="1E2E48"/>
              </a:solidFill>
              <a:latin typeface="Garamond" panose="02020404030301010803" pitchFamily="18" charset="0"/>
            </a:endParaRPr>
          </a:p>
        </p:txBody>
      </p:sp>
    </p:spTree>
    <p:extLst>
      <p:ext uri="{BB962C8B-B14F-4D97-AF65-F5344CB8AC3E}">
        <p14:creationId xmlns:p14="http://schemas.microsoft.com/office/powerpoint/2010/main" val="48344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en-US" sz="6000" b="1" dirty="0">
                <a:solidFill>
                  <a:srgbClr val="D30217"/>
                </a:solidFill>
                <a:latin typeface="Garamond" panose="02020404030301010803" pitchFamily="18" charset="0"/>
              </a:rPr>
              <a:t>Legislative Requirements</a:t>
            </a:r>
            <a:endParaRPr lang="it-IT" dirty="0"/>
          </a:p>
        </p:txBody>
      </p:sp>
      <p:sp>
        <p:nvSpPr>
          <p:cNvPr id="7" name="CasellaDiTesto 6">
            <a:extLst>
              <a:ext uri="{FF2B5EF4-FFF2-40B4-BE49-F238E27FC236}">
                <a16:creationId xmlns:a16="http://schemas.microsoft.com/office/drawing/2014/main" id="{DE3CCC47-0B4E-D041-8F67-EB5A0FEA696A}"/>
              </a:ext>
            </a:extLst>
          </p:cNvPr>
          <p:cNvSpPr txBox="1"/>
          <p:nvPr/>
        </p:nvSpPr>
        <p:spPr>
          <a:xfrm>
            <a:off x="212209" y="2720173"/>
            <a:ext cx="11838277" cy="584775"/>
          </a:xfrm>
          <a:prstGeom prst="rect">
            <a:avLst/>
          </a:prstGeom>
          <a:noFill/>
        </p:spPr>
        <p:txBody>
          <a:bodyPr wrap="square" rtlCol="0" anchor="t">
            <a:spAutoFit/>
          </a:bodyPr>
          <a:lstStyle/>
          <a:p>
            <a:pPr algn="just"/>
            <a:r>
              <a:rPr lang="it-IT" sz="3200" b="1" dirty="0">
                <a:solidFill>
                  <a:srgbClr val="1C2CBE"/>
                </a:solidFill>
                <a:latin typeface="Garamond" panose="02020404030301010803" pitchFamily="18" charset="0"/>
              </a:rPr>
              <a:t>Art. 3, L. n. 68/1999</a:t>
            </a:r>
            <a:r>
              <a:rPr lang="it-IT" sz="3200" dirty="0">
                <a:solidFill>
                  <a:srgbClr val="1E2E48"/>
                </a:solidFill>
                <a:latin typeface="Garamond" panose="02020404030301010803" pitchFamily="18" charset="0"/>
              </a:rPr>
              <a:t>: </a:t>
            </a:r>
            <a:r>
              <a:rPr lang="it-IT" sz="3200" dirty="0" err="1">
                <a:solidFill>
                  <a:srgbClr val="1E2E48"/>
                </a:solidFill>
                <a:latin typeface="Garamond" panose="02020404030301010803" pitchFamily="18" charset="0"/>
              </a:rPr>
              <a:t>obligation</a:t>
            </a:r>
            <a:r>
              <a:rPr lang="it-IT" sz="3200" dirty="0">
                <a:solidFill>
                  <a:srgbClr val="1E2E48"/>
                </a:solidFill>
                <a:latin typeface="Garamond" panose="02020404030301010803" pitchFamily="18" charset="0"/>
              </a:rPr>
              <a:t> to </a:t>
            </a:r>
            <a:r>
              <a:rPr lang="it-IT" sz="3200" dirty="0" err="1">
                <a:solidFill>
                  <a:srgbClr val="1E2E48"/>
                </a:solidFill>
                <a:latin typeface="Garamond" panose="02020404030301010803" pitchFamily="18" charset="0"/>
              </a:rPr>
              <a:t>recruit</a:t>
            </a:r>
            <a:r>
              <a:rPr lang="it-IT" sz="3200" dirty="0">
                <a:solidFill>
                  <a:srgbClr val="1E2E48"/>
                </a:solidFill>
                <a:latin typeface="Garamond" panose="02020404030301010803" pitchFamily="18" charset="0"/>
              </a:rPr>
              <a:t> </a:t>
            </a:r>
            <a:r>
              <a:rPr lang="it-IT" sz="3200" b="1" dirty="0" err="1">
                <a:solidFill>
                  <a:srgbClr val="1E2E48"/>
                </a:solidFill>
                <a:latin typeface="Garamond" panose="02020404030301010803" pitchFamily="18" charset="0"/>
              </a:rPr>
              <a:t>persons</a:t>
            </a:r>
            <a:r>
              <a:rPr lang="it-IT" sz="3200" b="1" dirty="0">
                <a:solidFill>
                  <a:srgbClr val="1E2E48"/>
                </a:solidFill>
                <a:latin typeface="Garamond" panose="02020404030301010803" pitchFamily="18" charset="0"/>
              </a:rPr>
              <a:t> with </a:t>
            </a:r>
            <a:r>
              <a:rPr lang="it-IT" sz="3200" b="1" dirty="0" err="1">
                <a:solidFill>
                  <a:srgbClr val="1E2E48"/>
                </a:solidFill>
                <a:latin typeface="Garamond" panose="02020404030301010803" pitchFamily="18" charset="0"/>
              </a:rPr>
              <a:t>disability</a:t>
            </a:r>
            <a:r>
              <a:rPr lang="it-IT" sz="3200" dirty="0">
                <a:solidFill>
                  <a:srgbClr val="1E2E48"/>
                </a:solidFill>
                <a:latin typeface="Garamond" panose="02020404030301010803" pitchFamily="18" charset="0"/>
              </a:rPr>
              <a:t>:</a:t>
            </a:r>
          </a:p>
        </p:txBody>
      </p:sp>
      <p:sp>
        <p:nvSpPr>
          <p:cNvPr id="10" name="CasellaDiTesto 9">
            <a:extLst>
              <a:ext uri="{FF2B5EF4-FFF2-40B4-BE49-F238E27FC236}">
                <a16:creationId xmlns:a16="http://schemas.microsoft.com/office/drawing/2014/main" id="{D619B0CC-B70B-4042-9FCE-04300B0D5BE1}"/>
              </a:ext>
            </a:extLst>
          </p:cNvPr>
          <p:cNvSpPr txBox="1"/>
          <p:nvPr/>
        </p:nvSpPr>
        <p:spPr>
          <a:xfrm>
            <a:off x="3289396" y="3114649"/>
            <a:ext cx="9017930" cy="2394695"/>
          </a:xfrm>
          <a:prstGeom prst="rect">
            <a:avLst/>
          </a:prstGeom>
          <a:noFill/>
        </p:spPr>
        <p:txBody>
          <a:bodyPr wrap="square" rtlCol="0" anchor="t">
            <a:spAutoFit/>
          </a:bodyPr>
          <a:lstStyle/>
          <a:p>
            <a:pPr marL="457200" indent="-457200" algn="just">
              <a:lnSpc>
                <a:spcPct val="150000"/>
              </a:lnSpc>
              <a:buClr>
                <a:srgbClr val="1C2CBE"/>
              </a:buClr>
              <a:buFont typeface="Wingdings" pitchFamily="2" charset="2"/>
              <a:buChar char="Ø"/>
            </a:pPr>
            <a:r>
              <a:rPr lang="it-IT" sz="2600" b="1" dirty="0">
                <a:solidFill>
                  <a:srgbClr val="D30217"/>
                </a:solidFill>
                <a:latin typeface="Garamond" panose="02020404030301010803" pitchFamily="18" charset="0"/>
              </a:rPr>
              <a:t>1 </a:t>
            </a:r>
            <a:r>
              <a:rPr lang="it-IT" sz="2600" b="1" dirty="0" err="1">
                <a:solidFill>
                  <a:srgbClr val="D30217"/>
                </a:solidFill>
                <a:latin typeface="Garamond" panose="02020404030301010803" pitchFamily="18" charset="0"/>
              </a:rPr>
              <a:t>worker</a:t>
            </a:r>
            <a:r>
              <a:rPr lang="it-IT" sz="2600" dirty="0">
                <a:solidFill>
                  <a:srgbClr val="1E2E48"/>
                </a:solidFill>
                <a:latin typeface="Garamond" panose="02020404030301010803" pitchFamily="18" charset="0"/>
              </a:rPr>
              <a:t>, for companies with </a:t>
            </a:r>
            <a:r>
              <a:rPr lang="it-IT" sz="2600" dirty="0">
                <a:solidFill>
                  <a:srgbClr val="D30217"/>
                </a:solidFill>
                <a:latin typeface="Garamond" panose="02020404030301010803" pitchFamily="18" charset="0"/>
              </a:rPr>
              <a:t>15-35 </a:t>
            </a:r>
            <a:r>
              <a:rPr lang="it-IT" sz="2600" dirty="0" err="1">
                <a:solidFill>
                  <a:srgbClr val="D30217"/>
                </a:solidFill>
                <a:latin typeface="Garamond" panose="02020404030301010803" pitchFamily="18" charset="0"/>
              </a:rPr>
              <a:t>employees</a:t>
            </a:r>
            <a:r>
              <a:rPr lang="it-IT" sz="2600" dirty="0">
                <a:solidFill>
                  <a:srgbClr val="1E2E48"/>
                </a:solidFill>
                <a:latin typeface="Garamond" panose="02020404030301010803" pitchFamily="18" charset="0"/>
              </a:rPr>
              <a:t>;</a:t>
            </a:r>
          </a:p>
          <a:p>
            <a:pPr marL="457200" indent="-457200" algn="just">
              <a:lnSpc>
                <a:spcPct val="150000"/>
              </a:lnSpc>
              <a:buClr>
                <a:srgbClr val="1C2CBE"/>
              </a:buClr>
              <a:buFont typeface="Wingdings" pitchFamily="2" charset="2"/>
              <a:buChar char="Ø"/>
            </a:pPr>
            <a:r>
              <a:rPr lang="it-IT" sz="2600" b="1" dirty="0">
                <a:solidFill>
                  <a:srgbClr val="D30217"/>
                </a:solidFill>
                <a:latin typeface="Garamond" panose="02020404030301010803" pitchFamily="18" charset="0"/>
              </a:rPr>
              <a:t>2 </a:t>
            </a:r>
            <a:r>
              <a:rPr lang="it-IT" sz="2600" b="1" dirty="0" err="1">
                <a:solidFill>
                  <a:srgbClr val="D30217"/>
                </a:solidFill>
                <a:latin typeface="Garamond" panose="02020404030301010803" pitchFamily="18" charset="0"/>
              </a:rPr>
              <a:t>workers</a:t>
            </a:r>
            <a:r>
              <a:rPr lang="it-IT" sz="2600" dirty="0">
                <a:solidFill>
                  <a:srgbClr val="1E2E48"/>
                </a:solidFill>
                <a:latin typeface="Garamond" panose="02020404030301010803" pitchFamily="18" charset="0"/>
              </a:rPr>
              <a:t>, for companies with </a:t>
            </a:r>
            <a:r>
              <a:rPr lang="it-IT" sz="2600" dirty="0">
                <a:solidFill>
                  <a:srgbClr val="D30217"/>
                </a:solidFill>
                <a:latin typeface="Garamond" panose="02020404030301010803" pitchFamily="18" charset="0"/>
              </a:rPr>
              <a:t>36-50 </a:t>
            </a:r>
            <a:r>
              <a:rPr lang="it-IT" sz="2600" dirty="0" err="1">
                <a:solidFill>
                  <a:srgbClr val="D30217"/>
                </a:solidFill>
                <a:latin typeface="Garamond" panose="02020404030301010803" pitchFamily="18" charset="0"/>
              </a:rPr>
              <a:t>employees</a:t>
            </a:r>
            <a:r>
              <a:rPr lang="it-IT" sz="2600" dirty="0">
                <a:solidFill>
                  <a:srgbClr val="1E2E48"/>
                </a:solidFill>
                <a:latin typeface="Garamond" panose="02020404030301010803" pitchFamily="18" charset="0"/>
              </a:rPr>
              <a:t>;</a:t>
            </a:r>
          </a:p>
          <a:p>
            <a:pPr marL="457200" indent="-457200" algn="just">
              <a:lnSpc>
                <a:spcPct val="150000"/>
              </a:lnSpc>
              <a:buClr>
                <a:srgbClr val="1C2CBE"/>
              </a:buClr>
              <a:buFont typeface="Wingdings" pitchFamily="2" charset="2"/>
              <a:buChar char="Ø"/>
            </a:pPr>
            <a:r>
              <a:rPr lang="it-IT" sz="2600" b="1" dirty="0">
                <a:solidFill>
                  <a:srgbClr val="D30217"/>
                </a:solidFill>
                <a:latin typeface="Garamond" panose="02020404030301010803" pitchFamily="18" charset="0"/>
              </a:rPr>
              <a:t>7% of </a:t>
            </a:r>
            <a:r>
              <a:rPr lang="it-IT" sz="2600" b="1" dirty="0" err="1">
                <a:solidFill>
                  <a:srgbClr val="D30217"/>
                </a:solidFill>
                <a:latin typeface="Garamond" panose="02020404030301010803" pitchFamily="18" charset="0"/>
              </a:rPr>
              <a:t>employees</a:t>
            </a:r>
            <a:r>
              <a:rPr lang="it-IT" sz="2600" dirty="0">
                <a:solidFill>
                  <a:srgbClr val="1E2E48"/>
                </a:solidFill>
                <a:latin typeface="Garamond" panose="02020404030301010803" pitchFamily="18" charset="0"/>
              </a:rPr>
              <a:t>, for companies with </a:t>
            </a:r>
            <a:r>
              <a:rPr lang="it-IT" sz="2600" dirty="0">
                <a:solidFill>
                  <a:srgbClr val="D30217"/>
                </a:solidFill>
                <a:latin typeface="Garamond" panose="02020404030301010803" pitchFamily="18" charset="0"/>
              </a:rPr>
              <a:t>more </a:t>
            </a:r>
            <a:r>
              <a:rPr lang="it-IT" sz="2600" dirty="0" err="1">
                <a:solidFill>
                  <a:srgbClr val="D30217"/>
                </a:solidFill>
                <a:latin typeface="Garamond" panose="02020404030301010803" pitchFamily="18" charset="0"/>
              </a:rPr>
              <a:t>than</a:t>
            </a:r>
            <a:r>
              <a:rPr lang="it-IT" sz="2600" dirty="0">
                <a:solidFill>
                  <a:srgbClr val="D30217"/>
                </a:solidFill>
                <a:latin typeface="Garamond" panose="02020404030301010803" pitchFamily="18" charset="0"/>
              </a:rPr>
              <a:t> 50 </a:t>
            </a:r>
            <a:r>
              <a:rPr lang="it-IT" sz="2600" dirty="0" err="1">
                <a:solidFill>
                  <a:srgbClr val="D30217"/>
                </a:solidFill>
                <a:latin typeface="Garamond" panose="02020404030301010803" pitchFamily="18" charset="0"/>
              </a:rPr>
              <a:t>employees</a:t>
            </a:r>
            <a:endParaRPr lang="it-IT" sz="2600" dirty="0">
              <a:solidFill>
                <a:srgbClr val="D30217"/>
              </a:solidFill>
              <a:latin typeface="Garamond" panose="02020404030301010803" pitchFamily="18" charset="0"/>
            </a:endParaRPr>
          </a:p>
          <a:p>
            <a:pPr marL="457200" indent="-457200" algn="just">
              <a:lnSpc>
                <a:spcPct val="150000"/>
              </a:lnSpc>
              <a:buClr>
                <a:srgbClr val="D30217"/>
              </a:buClr>
              <a:buFont typeface="Wingdings" pitchFamily="2" charset="2"/>
              <a:buChar char="Ø"/>
            </a:pPr>
            <a:endParaRPr lang="it-IT" sz="2400" dirty="0">
              <a:solidFill>
                <a:srgbClr val="1E2E48"/>
              </a:solidFill>
              <a:latin typeface="Garamond" panose="02020404030301010803" pitchFamily="18" charset="0"/>
            </a:endParaRPr>
          </a:p>
        </p:txBody>
      </p:sp>
      <p:sp>
        <p:nvSpPr>
          <p:cNvPr id="14" name="Rettangolo 13">
            <a:extLst>
              <a:ext uri="{FF2B5EF4-FFF2-40B4-BE49-F238E27FC236}">
                <a16:creationId xmlns:a16="http://schemas.microsoft.com/office/drawing/2014/main" id="{8B6CF816-A312-2044-A3BA-80B1938AB866}"/>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testo, clipart&#10;&#10;Descrizione generata automaticamente">
            <a:extLst>
              <a:ext uri="{FF2B5EF4-FFF2-40B4-BE49-F238E27FC236}">
                <a16:creationId xmlns:a16="http://schemas.microsoft.com/office/drawing/2014/main" id="{6D7DC4A9-AA28-8B45-8442-8B0609F16433}"/>
              </a:ext>
            </a:extLst>
          </p:cNvPr>
          <p:cNvPicPr>
            <a:picLocks noChangeAspect="1"/>
          </p:cNvPicPr>
          <p:nvPr/>
        </p:nvPicPr>
        <p:blipFill>
          <a:blip r:embed="rId6"/>
          <a:stretch>
            <a:fillRect/>
          </a:stretch>
        </p:blipFill>
        <p:spPr>
          <a:xfrm>
            <a:off x="4552150" y="4944552"/>
            <a:ext cx="4816294" cy="1758994"/>
          </a:xfrm>
          <a:prstGeom prst="rect">
            <a:avLst/>
          </a:prstGeom>
        </p:spPr>
      </p:pic>
      <p:sp>
        <p:nvSpPr>
          <p:cNvPr id="17" name="Forma a L 16">
            <a:extLst>
              <a:ext uri="{FF2B5EF4-FFF2-40B4-BE49-F238E27FC236}">
                <a16:creationId xmlns:a16="http://schemas.microsoft.com/office/drawing/2014/main" id="{FB280DDB-6653-6B47-8D5E-1718170CDDCA}"/>
              </a:ext>
            </a:extLst>
          </p:cNvPr>
          <p:cNvSpPr/>
          <p:nvPr/>
        </p:nvSpPr>
        <p:spPr>
          <a:xfrm>
            <a:off x="1828799" y="3370589"/>
            <a:ext cx="2009775" cy="2518301"/>
          </a:xfrm>
          <a:prstGeom prst="corner">
            <a:avLst>
              <a:gd name="adj1" fmla="val 8480"/>
              <a:gd name="adj2" fmla="val 9225"/>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17">
            <a:extLst>
              <a:ext uri="{FF2B5EF4-FFF2-40B4-BE49-F238E27FC236}">
                <a16:creationId xmlns:a16="http://schemas.microsoft.com/office/drawing/2014/main" id="{B447D91B-92CA-334B-98DD-28466C9ABF80}"/>
              </a:ext>
            </a:extLst>
          </p:cNvPr>
          <p:cNvSpPr/>
          <p:nvPr/>
        </p:nvSpPr>
        <p:spPr>
          <a:xfrm rot="5400000">
            <a:off x="3756815" y="5630680"/>
            <a:ext cx="522514" cy="358995"/>
          </a:xfrm>
          <a:prstGeom prst="triangle">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5232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292662"/>
          </a:xfrm>
          <a:prstGeom prst="rect">
            <a:avLst/>
          </a:prstGeom>
          <a:noFill/>
        </p:spPr>
        <p:txBody>
          <a:bodyPr wrap="square" rtlCol="0">
            <a:spAutoFit/>
          </a:bodyPr>
          <a:lstStyle/>
          <a:p>
            <a:r>
              <a:rPr lang="en-US" sz="6000" b="1" dirty="0">
                <a:solidFill>
                  <a:srgbClr val="D30217"/>
                </a:solidFill>
                <a:latin typeface="Garamond" panose="02020404030301010803" pitchFamily="18" charset="0"/>
              </a:rPr>
              <a:t>S</a:t>
            </a:r>
            <a:r>
              <a:rPr lang="it-IT" sz="6000" b="1" dirty="0" err="1">
                <a:solidFill>
                  <a:srgbClr val="D30217"/>
                </a:solidFill>
                <a:latin typeface="Garamond" panose="02020404030301010803" pitchFamily="18" charset="0"/>
              </a:rPr>
              <a:t>anction</a:t>
            </a:r>
            <a:r>
              <a:rPr lang="it-IT" sz="6000" b="1" dirty="0">
                <a:solidFill>
                  <a:srgbClr val="D30217"/>
                </a:solidFill>
                <a:latin typeface="Garamond" panose="02020404030301010803" pitchFamily="18" charset="0"/>
              </a:rPr>
              <a:t> for the </a:t>
            </a:r>
            <a:r>
              <a:rPr lang="it-IT" sz="6000" b="1" dirty="0" err="1">
                <a:solidFill>
                  <a:srgbClr val="D30217"/>
                </a:solidFill>
                <a:latin typeface="Garamond" panose="02020404030301010803" pitchFamily="18" charset="0"/>
              </a:rPr>
              <a:t>Employer</a:t>
            </a:r>
            <a:endParaRPr lang="it-IT" sz="4800" dirty="0">
              <a:solidFill>
                <a:srgbClr val="D30217"/>
              </a:solidFill>
              <a:latin typeface="Garamond" panose="02020404030301010803" pitchFamily="18" charset="0"/>
            </a:endParaRPr>
          </a:p>
          <a:p>
            <a:endParaRPr lang="it-IT" dirty="0"/>
          </a:p>
        </p:txBody>
      </p:sp>
      <p:sp>
        <p:nvSpPr>
          <p:cNvPr id="7" name="CasellaDiTesto 6">
            <a:extLst>
              <a:ext uri="{FF2B5EF4-FFF2-40B4-BE49-F238E27FC236}">
                <a16:creationId xmlns:a16="http://schemas.microsoft.com/office/drawing/2014/main" id="{DE3CCC47-0B4E-D041-8F67-EB5A0FEA696A}"/>
              </a:ext>
            </a:extLst>
          </p:cNvPr>
          <p:cNvSpPr txBox="1"/>
          <p:nvPr/>
        </p:nvSpPr>
        <p:spPr>
          <a:xfrm>
            <a:off x="212209" y="2720173"/>
            <a:ext cx="11838277" cy="2062103"/>
          </a:xfrm>
          <a:prstGeom prst="rect">
            <a:avLst/>
          </a:prstGeom>
          <a:noFill/>
        </p:spPr>
        <p:txBody>
          <a:bodyPr wrap="square" rtlCol="0" anchor="t">
            <a:spAutoFit/>
          </a:bodyPr>
          <a:lstStyle/>
          <a:p>
            <a:pPr algn="just"/>
            <a:r>
              <a:rPr lang="it-IT" sz="3200" b="1" dirty="0">
                <a:solidFill>
                  <a:srgbClr val="1C2CBE"/>
                </a:solidFill>
                <a:latin typeface="Garamond" panose="02020404030301010803" pitchFamily="18" charset="0"/>
              </a:rPr>
              <a:t>Art. 15, L. n. 68/1999</a:t>
            </a:r>
            <a:r>
              <a:rPr lang="it-IT" sz="3200" dirty="0">
                <a:solidFill>
                  <a:srgbClr val="1E2E48"/>
                </a:solidFill>
                <a:latin typeface="Garamond" panose="02020404030301010803" pitchFamily="18" charset="0"/>
              </a:rPr>
              <a:t>: </a:t>
            </a:r>
            <a:r>
              <a:rPr lang="en-US" sz="3200" dirty="0">
                <a:solidFill>
                  <a:srgbClr val="1E2E48"/>
                </a:solidFill>
                <a:latin typeface="Garamond" panose="02020404030301010803" pitchFamily="18" charset="0"/>
              </a:rPr>
              <a:t>if the employer does not comply the recruitment obligation</a:t>
            </a:r>
            <a:r>
              <a:rPr lang="it-IT" sz="3200" dirty="0">
                <a:solidFill>
                  <a:srgbClr val="1E2E48"/>
                </a:solidFill>
                <a:latin typeface="Garamond" panose="02020404030301010803" pitchFamily="18" charset="0"/>
              </a:rPr>
              <a:t>, </a:t>
            </a:r>
            <a:r>
              <a:rPr lang="it-IT" sz="3200" b="1" dirty="0" err="1">
                <a:solidFill>
                  <a:srgbClr val="D30217"/>
                </a:solidFill>
                <a:latin typeface="Garamond" panose="02020404030301010803" pitchFamily="18" charset="0"/>
              </a:rPr>
              <a:t>administrative</a:t>
            </a:r>
            <a:r>
              <a:rPr lang="it-IT" sz="3200" b="1" dirty="0">
                <a:solidFill>
                  <a:srgbClr val="D30217"/>
                </a:solidFill>
                <a:latin typeface="Garamond" panose="02020404030301010803" pitchFamily="18" charset="0"/>
              </a:rPr>
              <a:t> </a:t>
            </a:r>
            <a:r>
              <a:rPr lang="it-IT" sz="3200" b="1" dirty="0" err="1">
                <a:solidFill>
                  <a:srgbClr val="D30217"/>
                </a:solidFill>
                <a:latin typeface="Garamond" panose="02020404030301010803" pitchFamily="18" charset="0"/>
              </a:rPr>
              <a:t>sanctions</a:t>
            </a:r>
            <a:r>
              <a:rPr lang="it-IT" sz="3200" b="1" dirty="0">
                <a:solidFill>
                  <a:srgbClr val="D30217"/>
                </a:solidFill>
                <a:latin typeface="Garamond" panose="02020404030301010803" pitchFamily="18" charset="0"/>
              </a:rPr>
              <a:t> </a:t>
            </a:r>
            <a:r>
              <a:rPr lang="it-IT" sz="3200" dirty="0">
                <a:solidFill>
                  <a:srgbClr val="1E2E48"/>
                </a:solidFill>
                <a:latin typeface="Garamond" panose="02020404030301010803" pitchFamily="18" charset="0"/>
              </a:rPr>
              <a:t>are </a:t>
            </a:r>
            <a:r>
              <a:rPr lang="it-IT" sz="3200" dirty="0" err="1">
                <a:solidFill>
                  <a:srgbClr val="1E2E48"/>
                </a:solidFill>
                <a:latin typeface="Garamond" panose="02020404030301010803" pitchFamily="18" charset="0"/>
              </a:rPr>
              <a:t>applied</a:t>
            </a:r>
            <a:r>
              <a:rPr lang="it-IT" sz="3200" dirty="0">
                <a:solidFill>
                  <a:srgbClr val="1E2E48"/>
                </a:solidFill>
                <a:latin typeface="Garamond" panose="02020404030301010803" pitchFamily="18" charset="0"/>
              </a:rPr>
              <a:t> </a:t>
            </a:r>
            <a:r>
              <a:rPr lang="en-US" sz="3200" b="1" dirty="0">
                <a:solidFill>
                  <a:srgbClr val="1E2E48"/>
                </a:solidFill>
                <a:latin typeface="Garamond" panose="02020404030301010803" pitchFamily="18" charset="0"/>
              </a:rPr>
              <a:t>for each working day of failure to employ person with disability</a:t>
            </a:r>
            <a:r>
              <a:rPr lang="en-US" sz="3200" dirty="0">
                <a:solidFill>
                  <a:srgbClr val="1E2E48"/>
                </a:solidFill>
                <a:latin typeface="Garamond" panose="02020404030301010803" pitchFamily="18" charset="0"/>
              </a:rPr>
              <a:t>, setting an </a:t>
            </a:r>
            <a:r>
              <a:rPr lang="en-US" sz="3200" b="1" dirty="0">
                <a:solidFill>
                  <a:srgbClr val="1E2E48"/>
                </a:solidFill>
                <a:latin typeface="Garamond" panose="02020404030301010803" pitchFamily="18" charset="0"/>
              </a:rPr>
              <a:t>amount equal to five times the contribution exemption</a:t>
            </a:r>
            <a:r>
              <a:rPr lang="en-US" sz="3200" dirty="0">
                <a:solidFill>
                  <a:srgbClr val="1E2E48"/>
                </a:solidFill>
                <a:latin typeface="Garamond" panose="02020404030301010803" pitchFamily="18" charset="0"/>
              </a:rPr>
              <a:t> provided for in art. 5, c. 3-</a:t>
            </a:r>
            <a:r>
              <a:rPr lang="en-US" sz="3200" i="1" dirty="0">
                <a:solidFill>
                  <a:srgbClr val="1E2E48"/>
                </a:solidFill>
                <a:latin typeface="Garamond" panose="02020404030301010803" pitchFamily="18" charset="0"/>
              </a:rPr>
              <a:t>bis</a:t>
            </a:r>
            <a:r>
              <a:rPr lang="en-US" sz="3200" dirty="0">
                <a:solidFill>
                  <a:srgbClr val="1E2E48"/>
                </a:solidFill>
                <a:latin typeface="Garamond" panose="02020404030301010803" pitchFamily="18" charset="0"/>
              </a:rPr>
              <a:t>.</a:t>
            </a:r>
            <a:endParaRPr lang="it-IT" sz="3200" dirty="0">
              <a:solidFill>
                <a:srgbClr val="1E2E48"/>
              </a:solidFill>
              <a:latin typeface="Garamond" panose="02020404030301010803" pitchFamily="18" charset="0"/>
            </a:endParaRPr>
          </a:p>
        </p:txBody>
      </p:sp>
      <p:sp>
        <p:nvSpPr>
          <p:cNvPr id="9" name="Rettangolo 8">
            <a:extLst>
              <a:ext uri="{FF2B5EF4-FFF2-40B4-BE49-F238E27FC236}">
                <a16:creationId xmlns:a16="http://schemas.microsoft.com/office/drawing/2014/main" id="{3ACF40B3-9196-8646-B56C-160473A32D3F}"/>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11A43B6-9778-F74A-BB86-DCEAACBC66D7}"/>
                  </a:ext>
                </a:extLst>
              </p:cNvPr>
              <p:cNvSpPr txBox="1"/>
              <p:nvPr/>
            </p:nvSpPr>
            <p:spPr>
              <a:xfrm>
                <a:off x="301109" y="5235362"/>
                <a:ext cx="11749377" cy="1815882"/>
              </a:xfrm>
              <a:prstGeom prst="rect">
                <a:avLst/>
              </a:prstGeom>
              <a:noFill/>
            </p:spPr>
            <p:txBody>
              <a:bodyPr wrap="square" rtlCol="0" anchor="t">
                <a:spAutoFit/>
              </a:bodyPr>
              <a:lstStyle/>
              <a:p>
                <a:pPr algn="ctr"/>
                <a:r>
                  <a:rPr lang="it-IT" sz="4000" dirty="0">
                    <a:solidFill>
                      <a:srgbClr val="1E2E48"/>
                    </a:solidFill>
                    <a:latin typeface="Garamond" panose="02020404030301010803" pitchFamily="18" charset="0"/>
                  </a:rPr>
                  <a:t>39,21</a:t>
                </a:r>
                <a:r>
                  <a:rPr lang="it-IT" sz="4000" dirty="0">
                    <a:latin typeface="Garamond" panose="02020404030301010803" pitchFamily="18" charset="0"/>
                  </a:rPr>
                  <a:t>€</a:t>
                </a:r>
                <a:r>
                  <a:rPr lang="it-IT" sz="4000" dirty="0">
                    <a:solidFill>
                      <a:srgbClr val="1E2E48"/>
                    </a:solidFill>
                    <a:latin typeface="Garamond" panose="02020404030301010803" pitchFamily="18" charset="0"/>
                    <a:ea typeface="Cambria Math" panose="02040503050406030204" pitchFamily="18" charset="0"/>
                  </a:rPr>
                  <a:t> </a:t>
                </a:r>
                <a14:m>
                  <m:oMath xmlns:m="http://schemas.openxmlformats.org/officeDocument/2006/math">
                    <m:r>
                      <a:rPr lang="it-IT" sz="4000" b="1" i="1" smtClean="0">
                        <a:solidFill>
                          <a:srgbClr val="1E2E48"/>
                        </a:solidFill>
                        <a:latin typeface="Cambria Math" panose="02040503050406030204" pitchFamily="18" charset="0"/>
                        <a:ea typeface="Cambria Math" panose="02040503050406030204" pitchFamily="18" charset="0"/>
                      </a:rPr>
                      <m:t>×</m:t>
                    </m:r>
                  </m:oMath>
                </a14:m>
                <a:r>
                  <a:rPr lang="it-IT" sz="4000" dirty="0">
                    <a:solidFill>
                      <a:srgbClr val="1E2E48"/>
                    </a:solidFill>
                    <a:latin typeface="Garamond" panose="02020404030301010803" pitchFamily="18" charset="0"/>
                  </a:rPr>
                  <a:t> 5 </a:t>
                </a:r>
                <a14:m>
                  <m:oMath xmlns:m="http://schemas.openxmlformats.org/officeDocument/2006/math">
                    <m:r>
                      <a:rPr lang="it-IT" sz="4000" i="1" smtClean="0">
                        <a:solidFill>
                          <a:srgbClr val="1E2E48"/>
                        </a:solidFill>
                        <a:latin typeface="Cambria Math" panose="02040503050406030204" pitchFamily="18" charset="0"/>
                        <a:ea typeface="Cambria Math" panose="02040503050406030204" pitchFamily="18" charset="0"/>
                      </a:rPr>
                      <m:t>×</m:t>
                    </m:r>
                  </m:oMath>
                </a14:m>
                <a:r>
                  <a:rPr lang="it-IT" sz="4000" dirty="0">
                    <a:solidFill>
                      <a:srgbClr val="1E2E48"/>
                    </a:solidFill>
                    <a:latin typeface="Garamond" panose="02020404030301010803" pitchFamily="18" charset="0"/>
                  </a:rPr>
                  <a:t> 260 </a:t>
                </a:r>
                <a:r>
                  <a:rPr lang="it-IT" sz="4000" dirty="0" err="1">
                    <a:solidFill>
                      <a:srgbClr val="1E2E48"/>
                    </a:solidFill>
                    <a:latin typeface="Garamond" panose="02020404030301010803" pitchFamily="18" charset="0"/>
                  </a:rPr>
                  <a:t>annual</a:t>
                </a:r>
                <a:r>
                  <a:rPr lang="it-IT" sz="4000" dirty="0">
                    <a:solidFill>
                      <a:srgbClr val="1E2E48"/>
                    </a:solidFill>
                    <a:latin typeface="Garamond" panose="02020404030301010803" pitchFamily="18" charset="0"/>
                  </a:rPr>
                  <a:t> </a:t>
                </a:r>
                <a:r>
                  <a:rPr lang="it-IT" sz="4000" dirty="0" err="1">
                    <a:solidFill>
                      <a:srgbClr val="1E2E48"/>
                    </a:solidFill>
                    <a:latin typeface="Garamond" panose="02020404030301010803" pitchFamily="18" charset="0"/>
                  </a:rPr>
                  <a:t>working</a:t>
                </a:r>
                <a:r>
                  <a:rPr lang="it-IT" sz="4000" dirty="0">
                    <a:solidFill>
                      <a:srgbClr val="1E2E48"/>
                    </a:solidFill>
                    <a:latin typeface="Garamond" panose="02020404030301010803" pitchFamily="18" charset="0"/>
                  </a:rPr>
                  <a:t> </a:t>
                </a:r>
                <a:r>
                  <a:rPr lang="it-IT" sz="4000" dirty="0" err="1">
                    <a:solidFill>
                      <a:srgbClr val="1E2E48"/>
                    </a:solidFill>
                    <a:latin typeface="Garamond" panose="02020404030301010803" pitchFamily="18" charset="0"/>
                  </a:rPr>
                  <a:t>days</a:t>
                </a:r>
                <a:r>
                  <a:rPr lang="it-IT" sz="4000" dirty="0">
                    <a:solidFill>
                      <a:srgbClr val="1E2E48"/>
                    </a:solidFill>
                    <a:latin typeface="Garamond" panose="02020404030301010803" pitchFamily="18" charset="0"/>
                  </a:rPr>
                  <a:t> =</a:t>
                </a:r>
              </a:p>
              <a:p>
                <a:pPr algn="ctr"/>
                <a:r>
                  <a:rPr lang="it-IT" sz="4000" dirty="0">
                    <a:solidFill>
                      <a:srgbClr val="D30217"/>
                    </a:solidFill>
                    <a:latin typeface="Garamond" panose="02020404030301010803" pitchFamily="18" charset="0"/>
                  </a:rPr>
                  <a:t>50.973 € per </a:t>
                </a:r>
                <a:r>
                  <a:rPr lang="it-IT" sz="4000" dirty="0" err="1">
                    <a:solidFill>
                      <a:srgbClr val="D30217"/>
                    </a:solidFill>
                    <a:latin typeface="Garamond" panose="02020404030301010803" pitchFamily="18" charset="0"/>
                  </a:rPr>
                  <a:t>year</a:t>
                </a:r>
                <a:endParaRPr lang="it-IT" sz="4000" dirty="0">
                  <a:solidFill>
                    <a:srgbClr val="D30217"/>
                  </a:solidFill>
                  <a:latin typeface="Garamond" panose="02020404030301010803" pitchFamily="18" charset="0"/>
                </a:endParaRPr>
              </a:p>
              <a:p>
                <a:pPr algn="just"/>
                <a:endParaRPr lang="it-IT" sz="3200" dirty="0">
                  <a:solidFill>
                    <a:srgbClr val="1E2E48"/>
                  </a:solidFill>
                  <a:latin typeface="Garamond" panose="02020404030301010803" pitchFamily="18" charset="0"/>
                </a:endParaRPr>
              </a:p>
            </p:txBody>
          </p:sp>
        </mc:Choice>
        <mc:Fallback xmlns="">
          <p:sp>
            <p:nvSpPr>
              <p:cNvPr id="14" name="CasellaDiTesto 13">
                <a:extLst>
                  <a:ext uri="{FF2B5EF4-FFF2-40B4-BE49-F238E27FC236}">
                    <a16:creationId xmlns:a16="http://schemas.microsoft.com/office/drawing/2014/main" id="{411A43B6-9778-F74A-BB86-DCEAACBC66D7}"/>
                  </a:ext>
                </a:extLst>
              </p:cNvPr>
              <p:cNvSpPr txBox="1">
                <a:spLocks noRot="1" noChangeAspect="1" noMove="1" noResize="1" noEditPoints="1" noAdjustHandles="1" noChangeArrowheads="1" noChangeShapeType="1" noTextEdit="1"/>
              </p:cNvSpPr>
              <p:nvPr/>
            </p:nvSpPr>
            <p:spPr>
              <a:xfrm>
                <a:off x="301109" y="5235362"/>
                <a:ext cx="11749377" cy="1815882"/>
              </a:xfrm>
              <a:prstGeom prst="rect">
                <a:avLst/>
              </a:prstGeom>
              <a:blipFill>
                <a:blip r:embed="rId6"/>
                <a:stretch>
                  <a:fillRect t="-6250"/>
                </a:stretch>
              </a:blipFill>
            </p:spPr>
            <p:txBody>
              <a:bodyPr/>
              <a:lstStyle/>
              <a:p>
                <a:r>
                  <a:rPr lang="it-IT">
                    <a:noFill/>
                  </a:rPr>
                  <a:t> </a:t>
                </a:r>
              </a:p>
            </p:txBody>
          </p:sp>
        </mc:Fallback>
      </mc:AlternateContent>
    </p:spTree>
    <p:extLst>
      <p:ext uri="{BB962C8B-B14F-4D97-AF65-F5344CB8AC3E}">
        <p14:creationId xmlns:p14="http://schemas.microsoft.com/office/powerpoint/2010/main" val="135032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it-IT" sz="6000" b="1" dirty="0" err="1">
                <a:solidFill>
                  <a:srgbClr val="D30217"/>
                </a:solidFill>
                <a:latin typeface="Garamond" panose="02020404030301010803" pitchFamily="18" charset="0"/>
              </a:rPr>
              <a:t>Opportunities</a:t>
            </a:r>
            <a:r>
              <a:rPr lang="it-IT" sz="6000" b="1" dirty="0">
                <a:solidFill>
                  <a:srgbClr val="D30217"/>
                </a:solidFill>
                <a:latin typeface="Garamond" panose="02020404030301010803" pitchFamily="18" charset="0"/>
              </a:rPr>
              <a:t> for the Company</a:t>
            </a:r>
            <a:endParaRPr lang="it-IT" dirty="0"/>
          </a:p>
        </p:txBody>
      </p:sp>
      <p:sp>
        <p:nvSpPr>
          <p:cNvPr id="7" name="CasellaDiTesto 6">
            <a:extLst>
              <a:ext uri="{FF2B5EF4-FFF2-40B4-BE49-F238E27FC236}">
                <a16:creationId xmlns:a16="http://schemas.microsoft.com/office/drawing/2014/main" id="{DE3CCC47-0B4E-D041-8F67-EB5A0FEA696A}"/>
              </a:ext>
            </a:extLst>
          </p:cNvPr>
          <p:cNvSpPr txBox="1"/>
          <p:nvPr/>
        </p:nvSpPr>
        <p:spPr>
          <a:xfrm>
            <a:off x="716692" y="2720173"/>
            <a:ext cx="11333794" cy="3539430"/>
          </a:xfrm>
          <a:prstGeom prst="rect">
            <a:avLst/>
          </a:prstGeom>
          <a:noFill/>
        </p:spPr>
        <p:txBody>
          <a:bodyPr wrap="square" rtlCol="0" anchor="t">
            <a:spAutoFit/>
          </a:bodyPr>
          <a:lstStyle/>
          <a:p>
            <a:pPr algn="just">
              <a:buClr>
                <a:srgbClr val="1C2CBE"/>
              </a:buClr>
            </a:pPr>
            <a:r>
              <a:rPr lang="en-US" sz="3200" dirty="0">
                <a:latin typeface="Garamond" panose="02020404030301010803" pitchFamily="18" charset="0"/>
              </a:rPr>
              <a:t>The company can </a:t>
            </a:r>
            <a:r>
              <a:rPr lang="en-US" sz="3200" b="1" dirty="0">
                <a:solidFill>
                  <a:srgbClr val="1C2CBE"/>
                </a:solidFill>
                <a:latin typeface="Garamond" panose="02020404030301010803" pitchFamily="18" charset="0"/>
              </a:rPr>
              <a:t>employ the person with disability directly</a:t>
            </a:r>
            <a:r>
              <a:rPr lang="en-US" sz="3200" dirty="0">
                <a:latin typeface="Garamond" panose="02020404030301010803" pitchFamily="18" charset="0"/>
              </a:rPr>
              <a:t>, but it faces some </a:t>
            </a:r>
            <a:r>
              <a:rPr lang="en-US" sz="3200" b="1" dirty="0">
                <a:latin typeface="Garamond" panose="02020404030301010803" pitchFamily="18" charset="0"/>
              </a:rPr>
              <a:t>disadvantages</a:t>
            </a:r>
            <a:r>
              <a:rPr lang="en-US" sz="3200" dirty="0">
                <a:latin typeface="Garamond" panose="02020404030301010803" pitchFamily="18" charset="0"/>
              </a:rPr>
              <a:t>: </a:t>
            </a:r>
            <a:r>
              <a:rPr lang="en-US" sz="3200" i="1" dirty="0" err="1">
                <a:latin typeface="Garamond" panose="02020404030301010803" pitchFamily="18" charset="0"/>
              </a:rPr>
              <a:t>i</a:t>
            </a:r>
            <a:r>
              <a:rPr lang="en-US" sz="3200" i="1" dirty="0">
                <a:latin typeface="Garamond" panose="02020404030301010803" pitchFamily="18" charset="0"/>
              </a:rPr>
              <a:t>)</a:t>
            </a:r>
            <a:r>
              <a:rPr lang="en-US" sz="3200" dirty="0">
                <a:latin typeface="Garamond" panose="02020404030301010803" pitchFamily="18" charset="0"/>
              </a:rPr>
              <a:t> difficulty of integrating the person with disability into the organization, </a:t>
            </a:r>
            <a:r>
              <a:rPr lang="en-US" sz="3200" i="1" dirty="0">
                <a:latin typeface="Garamond" panose="02020404030301010803" pitchFamily="18" charset="0"/>
              </a:rPr>
              <a:t>ii)</a:t>
            </a:r>
            <a:r>
              <a:rPr lang="en-US" sz="3200" dirty="0">
                <a:latin typeface="Garamond" panose="02020404030301010803" pitchFamily="18" charset="0"/>
              </a:rPr>
              <a:t> increased costs linked to tutoring requirements, </a:t>
            </a:r>
            <a:r>
              <a:rPr lang="en-US" sz="3200" i="1" dirty="0">
                <a:latin typeface="Garamond" panose="02020404030301010803" pitchFamily="18" charset="0"/>
              </a:rPr>
              <a:t>iii)</a:t>
            </a:r>
            <a:r>
              <a:rPr lang="en-US" sz="3200" dirty="0">
                <a:latin typeface="Garamond" panose="02020404030301010803" pitchFamily="18" charset="0"/>
              </a:rPr>
              <a:t> lower productivity, </a:t>
            </a:r>
            <a:r>
              <a:rPr lang="en-US" sz="3200" i="1" dirty="0">
                <a:latin typeface="Garamond" panose="02020404030301010803" pitchFamily="18" charset="0"/>
              </a:rPr>
              <a:t>iv)</a:t>
            </a:r>
            <a:r>
              <a:rPr lang="en-US" sz="3200" dirty="0">
                <a:latin typeface="Garamond" panose="02020404030301010803" pitchFamily="18" charset="0"/>
              </a:rPr>
              <a:t> increased absenteeism </a:t>
            </a:r>
          </a:p>
          <a:p>
            <a:pPr algn="just">
              <a:buClr>
                <a:srgbClr val="1C2CBE"/>
              </a:buClr>
            </a:pPr>
            <a:r>
              <a:rPr lang="en-US" sz="3200" dirty="0">
                <a:latin typeface="Garamond" panose="02020404030301010803" pitchFamily="18" charset="0"/>
              </a:rPr>
              <a:t>The company</a:t>
            </a:r>
            <a:r>
              <a:rPr lang="it-IT" sz="3200" dirty="0">
                <a:latin typeface="Garamond" panose="02020404030301010803" pitchFamily="18" charset="0"/>
              </a:rPr>
              <a:t> </a:t>
            </a:r>
            <a:r>
              <a:rPr lang="en-US" sz="3200" dirty="0">
                <a:latin typeface="Garamond" panose="02020404030301010803" pitchFamily="18" charset="0"/>
              </a:rPr>
              <a:t>can </a:t>
            </a:r>
            <a:r>
              <a:rPr lang="en-US" sz="3200" b="1" dirty="0">
                <a:solidFill>
                  <a:srgbClr val="1C2CBE"/>
                </a:solidFill>
                <a:latin typeface="Garamond" panose="02020404030301010803" pitchFamily="18" charset="0"/>
              </a:rPr>
              <a:t>bear the sanctions </a:t>
            </a:r>
            <a:r>
              <a:rPr lang="en-US" sz="3200" dirty="0">
                <a:latin typeface="Garamond" panose="02020404030301010803" pitchFamily="18" charset="0"/>
              </a:rPr>
              <a:t>for failure to employ persons with disability, </a:t>
            </a:r>
            <a:r>
              <a:rPr lang="en-US" sz="3200" b="1" dirty="0">
                <a:latin typeface="Garamond" panose="02020404030301010803" pitchFamily="18" charset="0"/>
              </a:rPr>
              <a:t>rather than employing them according to the mandatory quotas</a:t>
            </a:r>
            <a:r>
              <a:rPr lang="en-US" sz="3200" dirty="0">
                <a:latin typeface="Garamond" panose="02020404030301010803" pitchFamily="18" charset="0"/>
              </a:rPr>
              <a:t>.</a:t>
            </a:r>
            <a:endParaRPr lang="it-IT" sz="3200" dirty="0">
              <a:solidFill>
                <a:srgbClr val="1E2E48"/>
              </a:solidFill>
              <a:highlight>
                <a:srgbClr val="FFFF00"/>
              </a:highlight>
              <a:latin typeface="Garamond" panose="02020404030301010803" pitchFamily="18" charset="0"/>
            </a:endParaRPr>
          </a:p>
        </p:txBody>
      </p:sp>
      <p:sp>
        <p:nvSpPr>
          <p:cNvPr id="9" name="Rettangolo 8">
            <a:extLst>
              <a:ext uri="{FF2B5EF4-FFF2-40B4-BE49-F238E27FC236}">
                <a16:creationId xmlns:a16="http://schemas.microsoft.com/office/drawing/2014/main" id="{3ACF40B3-9196-8646-B56C-160473A32D3F}"/>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Elemento grafico 2" descr="Pollice abbassato con riempimento a tinta unita">
            <a:extLst>
              <a:ext uri="{FF2B5EF4-FFF2-40B4-BE49-F238E27FC236}">
                <a16:creationId xmlns:a16="http://schemas.microsoft.com/office/drawing/2014/main" id="{0ED11813-00A5-3342-A9F7-D36F650615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34525" y="5802403"/>
            <a:ext cx="914400" cy="914400"/>
          </a:xfrm>
          <a:prstGeom prst="rect">
            <a:avLst/>
          </a:prstGeom>
        </p:spPr>
      </p:pic>
      <p:sp>
        <p:nvSpPr>
          <p:cNvPr id="10" name="CasellaDiTesto 9">
            <a:extLst>
              <a:ext uri="{FF2B5EF4-FFF2-40B4-BE49-F238E27FC236}">
                <a16:creationId xmlns:a16="http://schemas.microsoft.com/office/drawing/2014/main" id="{A80588FB-86E7-B348-9FA1-D0FBB24D9782}"/>
              </a:ext>
            </a:extLst>
          </p:cNvPr>
          <p:cNvSpPr txBox="1"/>
          <p:nvPr/>
        </p:nvSpPr>
        <p:spPr>
          <a:xfrm>
            <a:off x="212209" y="2720173"/>
            <a:ext cx="11838277" cy="584775"/>
          </a:xfrm>
          <a:prstGeom prst="rect">
            <a:avLst/>
          </a:prstGeom>
          <a:noFill/>
        </p:spPr>
        <p:txBody>
          <a:bodyPr wrap="square" rtlCol="0" anchor="t">
            <a:spAutoFit/>
          </a:bodyPr>
          <a:lstStyle/>
          <a:p>
            <a:pPr algn="just">
              <a:buClr>
                <a:srgbClr val="1C2CBE"/>
              </a:buClr>
            </a:pPr>
            <a:r>
              <a:rPr lang="en-US" sz="3200" b="1" dirty="0">
                <a:solidFill>
                  <a:srgbClr val="1C2CBE"/>
                </a:solidFill>
                <a:latin typeface="Garamond" panose="02020404030301010803" pitchFamily="18" charset="0"/>
              </a:rPr>
              <a:t>1.</a:t>
            </a:r>
            <a:endParaRPr lang="it-IT" sz="3200" b="1" dirty="0">
              <a:solidFill>
                <a:srgbClr val="1E2E48"/>
              </a:solidFill>
              <a:highlight>
                <a:srgbClr val="FFFF00"/>
              </a:highlight>
              <a:latin typeface="Garamond" panose="02020404030301010803" pitchFamily="18" charset="0"/>
            </a:endParaRPr>
          </a:p>
        </p:txBody>
      </p:sp>
      <p:sp>
        <p:nvSpPr>
          <p:cNvPr id="12" name="CasellaDiTesto 11">
            <a:extLst>
              <a:ext uri="{FF2B5EF4-FFF2-40B4-BE49-F238E27FC236}">
                <a16:creationId xmlns:a16="http://schemas.microsoft.com/office/drawing/2014/main" id="{F5605F1B-C4E5-394F-B126-C2451979A8FA}"/>
              </a:ext>
            </a:extLst>
          </p:cNvPr>
          <p:cNvSpPr txBox="1"/>
          <p:nvPr/>
        </p:nvSpPr>
        <p:spPr>
          <a:xfrm>
            <a:off x="212208" y="4700289"/>
            <a:ext cx="11838277" cy="584775"/>
          </a:xfrm>
          <a:prstGeom prst="rect">
            <a:avLst/>
          </a:prstGeom>
          <a:noFill/>
        </p:spPr>
        <p:txBody>
          <a:bodyPr wrap="square" rtlCol="0" anchor="t">
            <a:spAutoFit/>
          </a:bodyPr>
          <a:lstStyle/>
          <a:p>
            <a:pPr algn="just">
              <a:buClr>
                <a:srgbClr val="1C2CBE"/>
              </a:buClr>
            </a:pPr>
            <a:r>
              <a:rPr lang="en-US" sz="3200" b="1" dirty="0">
                <a:solidFill>
                  <a:srgbClr val="1C2CBE"/>
                </a:solidFill>
                <a:latin typeface="Garamond" panose="02020404030301010803" pitchFamily="18" charset="0"/>
              </a:rPr>
              <a:t>2.</a:t>
            </a:r>
            <a:endParaRPr lang="it-IT" sz="3200" b="1" dirty="0">
              <a:solidFill>
                <a:srgbClr val="1E2E48"/>
              </a:solidFill>
              <a:highlight>
                <a:srgbClr val="FFFF00"/>
              </a:highlight>
              <a:latin typeface="Garamond" panose="02020404030301010803" pitchFamily="18" charset="0"/>
            </a:endParaRPr>
          </a:p>
        </p:txBody>
      </p:sp>
    </p:spTree>
    <p:extLst>
      <p:ext uri="{BB962C8B-B14F-4D97-AF65-F5344CB8AC3E}">
        <p14:creationId xmlns:p14="http://schemas.microsoft.com/office/powerpoint/2010/main" val="65649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it-IT" sz="6000" b="1" dirty="0" err="1">
                <a:solidFill>
                  <a:srgbClr val="D30217"/>
                </a:solidFill>
                <a:latin typeface="Garamond" panose="02020404030301010803" pitchFamily="18" charset="0"/>
              </a:rPr>
              <a:t>Opportunities</a:t>
            </a:r>
            <a:r>
              <a:rPr lang="it-IT" sz="6000" b="1" dirty="0">
                <a:solidFill>
                  <a:srgbClr val="D30217"/>
                </a:solidFill>
                <a:latin typeface="Garamond" panose="02020404030301010803" pitchFamily="18" charset="0"/>
              </a:rPr>
              <a:t> for the Company</a:t>
            </a:r>
            <a:endParaRPr lang="it-IT" dirty="0"/>
          </a:p>
        </p:txBody>
      </p:sp>
      <p:sp>
        <p:nvSpPr>
          <p:cNvPr id="7" name="CasellaDiTesto 6">
            <a:extLst>
              <a:ext uri="{FF2B5EF4-FFF2-40B4-BE49-F238E27FC236}">
                <a16:creationId xmlns:a16="http://schemas.microsoft.com/office/drawing/2014/main" id="{DE3CCC47-0B4E-D041-8F67-EB5A0FEA696A}"/>
              </a:ext>
            </a:extLst>
          </p:cNvPr>
          <p:cNvSpPr txBox="1"/>
          <p:nvPr/>
        </p:nvSpPr>
        <p:spPr>
          <a:xfrm>
            <a:off x="212209" y="2720173"/>
            <a:ext cx="11838277" cy="584775"/>
          </a:xfrm>
          <a:prstGeom prst="rect">
            <a:avLst/>
          </a:prstGeom>
          <a:noFill/>
        </p:spPr>
        <p:txBody>
          <a:bodyPr wrap="square" rtlCol="0" anchor="t">
            <a:spAutoFit/>
          </a:bodyPr>
          <a:lstStyle/>
          <a:p>
            <a:pPr algn="just">
              <a:buClr>
                <a:srgbClr val="1C2CBE"/>
              </a:buClr>
            </a:pPr>
            <a:r>
              <a:rPr lang="en-US" sz="3200" b="1" dirty="0">
                <a:solidFill>
                  <a:srgbClr val="1C2CBE"/>
                </a:solidFill>
                <a:latin typeface="Garamond" panose="02020404030301010803" pitchFamily="18" charset="0"/>
              </a:rPr>
              <a:t>3.</a:t>
            </a:r>
            <a:endParaRPr lang="it-IT" sz="3200" b="1" dirty="0">
              <a:solidFill>
                <a:srgbClr val="1E2E48"/>
              </a:solidFill>
              <a:highlight>
                <a:srgbClr val="FFFF00"/>
              </a:highlight>
              <a:latin typeface="Garamond" panose="02020404030301010803" pitchFamily="18" charset="0"/>
            </a:endParaRPr>
          </a:p>
        </p:txBody>
      </p:sp>
      <p:sp>
        <p:nvSpPr>
          <p:cNvPr id="9" name="Rettangolo 8">
            <a:extLst>
              <a:ext uri="{FF2B5EF4-FFF2-40B4-BE49-F238E27FC236}">
                <a16:creationId xmlns:a16="http://schemas.microsoft.com/office/drawing/2014/main" id="{3ACF40B3-9196-8646-B56C-160473A32D3F}"/>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Elemento grafico 3" descr="Segna Pollice su con riempimento a tinta unita">
            <a:extLst>
              <a:ext uri="{FF2B5EF4-FFF2-40B4-BE49-F238E27FC236}">
                <a16:creationId xmlns:a16="http://schemas.microsoft.com/office/drawing/2014/main" id="{43CFDADB-F056-ED4A-93E9-1162D26A1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5391" y="5737418"/>
            <a:ext cx="914400" cy="914400"/>
          </a:xfrm>
          <a:prstGeom prst="rect">
            <a:avLst/>
          </a:prstGeom>
        </p:spPr>
      </p:pic>
      <p:sp>
        <p:nvSpPr>
          <p:cNvPr id="14" name="CasellaDiTesto 13">
            <a:extLst>
              <a:ext uri="{FF2B5EF4-FFF2-40B4-BE49-F238E27FC236}">
                <a16:creationId xmlns:a16="http://schemas.microsoft.com/office/drawing/2014/main" id="{4CC42A44-3455-C743-BBB4-92629EA7C300}"/>
              </a:ext>
            </a:extLst>
          </p:cNvPr>
          <p:cNvSpPr txBox="1"/>
          <p:nvPr/>
        </p:nvSpPr>
        <p:spPr>
          <a:xfrm>
            <a:off x="719036" y="2729766"/>
            <a:ext cx="11236041" cy="1077218"/>
          </a:xfrm>
          <a:prstGeom prst="rect">
            <a:avLst/>
          </a:prstGeom>
          <a:noFill/>
        </p:spPr>
        <p:txBody>
          <a:bodyPr wrap="square" rtlCol="0" anchor="t">
            <a:spAutoFit/>
          </a:bodyPr>
          <a:lstStyle/>
          <a:p>
            <a:pPr algn="just">
              <a:buClr>
                <a:srgbClr val="1C2CBE"/>
              </a:buClr>
            </a:pPr>
            <a:r>
              <a:rPr lang="en-US" sz="3200" dirty="0">
                <a:latin typeface="Garamond" panose="02020404030301010803" pitchFamily="18" charset="0"/>
              </a:rPr>
              <a:t>The company can </a:t>
            </a:r>
            <a:r>
              <a:rPr lang="en-US" sz="3200" b="1" dirty="0">
                <a:solidFill>
                  <a:srgbClr val="1C2CBE"/>
                </a:solidFill>
                <a:latin typeface="Garamond" panose="02020404030301010803" pitchFamily="18" charset="0"/>
              </a:rPr>
              <a:t>derogate from direct recruitment</a:t>
            </a:r>
            <a:r>
              <a:rPr lang="en-US" sz="3200" dirty="0">
                <a:latin typeface="Garamond" panose="02020404030301010803" pitchFamily="18" charset="0"/>
              </a:rPr>
              <a:t>, </a:t>
            </a:r>
            <a:r>
              <a:rPr lang="en-US" sz="3200" b="1" dirty="0">
                <a:latin typeface="Garamond" panose="02020404030301010803" pitchFamily="18" charset="0"/>
              </a:rPr>
              <a:t>without paying sanctions</a:t>
            </a:r>
            <a:r>
              <a:rPr lang="en-US" sz="3200" dirty="0">
                <a:latin typeface="Garamond" panose="02020404030301010803" pitchFamily="18" charset="0"/>
              </a:rPr>
              <a:t>.</a:t>
            </a:r>
          </a:p>
        </p:txBody>
      </p:sp>
      <p:sp>
        <p:nvSpPr>
          <p:cNvPr id="16" name="CasellaDiTesto 15">
            <a:extLst>
              <a:ext uri="{FF2B5EF4-FFF2-40B4-BE49-F238E27FC236}">
                <a16:creationId xmlns:a16="http://schemas.microsoft.com/office/drawing/2014/main" id="{6BB5402E-4BE9-7E4B-8931-287E025B8466}"/>
              </a:ext>
            </a:extLst>
          </p:cNvPr>
          <p:cNvSpPr txBox="1"/>
          <p:nvPr/>
        </p:nvSpPr>
        <p:spPr>
          <a:xfrm>
            <a:off x="-6604" y="4551017"/>
            <a:ext cx="12192000" cy="2800767"/>
          </a:xfrm>
          <a:prstGeom prst="rect">
            <a:avLst/>
          </a:prstGeom>
          <a:noFill/>
        </p:spPr>
        <p:txBody>
          <a:bodyPr wrap="square" rtlCol="0" anchor="t">
            <a:spAutoFit/>
          </a:bodyPr>
          <a:lstStyle/>
          <a:p>
            <a:pPr algn="ctr"/>
            <a:r>
              <a:rPr lang="it-IT" sz="4000" b="1" dirty="0">
                <a:solidFill>
                  <a:srgbClr val="D30217"/>
                </a:solidFill>
                <a:latin typeface="Garamond" panose="02020404030301010803" pitchFamily="18" charset="0"/>
              </a:rPr>
              <a:t>Art. 14, D. </a:t>
            </a:r>
            <a:r>
              <a:rPr lang="it-IT" sz="4000" b="1" dirty="0" err="1">
                <a:solidFill>
                  <a:srgbClr val="D30217"/>
                </a:solidFill>
                <a:latin typeface="Garamond" panose="02020404030301010803" pitchFamily="18" charset="0"/>
              </a:rPr>
              <a:t>Lgs</a:t>
            </a:r>
            <a:r>
              <a:rPr lang="it-IT" sz="4000" b="1" dirty="0">
                <a:solidFill>
                  <a:srgbClr val="D30217"/>
                </a:solidFill>
                <a:latin typeface="Garamond" panose="02020404030301010803" pitchFamily="18" charset="0"/>
              </a:rPr>
              <a:t>. n. 276/2003</a:t>
            </a:r>
          </a:p>
          <a:p>
            <a:pPr algn="ctr"/>
            <a:r>
              <a:rPr lang="en-US" sz="2600" dirty="0">
                <a:latin typeface="Garamond" panose="02020404030301010803" pitchFamily="18" charset="0"/>
              </a:rPr>
              <a:t>The person with disability is employed by the </a:t>
            </a:r>
            <a:r>
              <a:rPr lang="en-US" sz="2600" b="1" dirty="0">
                <a:solidFill>
                  <a:srgbClr val="1C2CBE"/>
                </a:solidFill>
                <a:latin typeface="Garamond" panose="02020404030301010803" pitchFamily="18" charset="0"/>
              </a:rPr>
              <a:t>social cooperative</a:t>
            </a:r>
            <a:r>
              <a:rPr lang="en-US" sz="2600" dirty="0">
                <a:latin typeface="Garamond" panose="02020404030301010803" pitchFamily="18" charset="0"/>
              </a:rPr>
              <a:t>, </a:t>
            </a:r>
          </a:p>
          <a:p>
            <a:pPr algn="ctr"/>
            <a:r>
              <a:rPr lang="en-US" sz="2600" b="1" dirty="0">
                <a:solidFill>
                  <a:srgbClr val="1C2CBE"/>
                </a:solidFill>
                <a:latin typeface="Garamond" panose="02020404030301010803" pitchFamily="18" charset="0"/>
              </a:rPr>
              <a:t>to which the enterprise gives work orders</a:t>
            </a:r>
            <a:r>
              <a:rPr lang="en-US" sz="2600" dirty="0">
                <a:latin typeface="Garamond" panose="02020404030301010803" pitchFamily="18" charset="0"/>
              </a:rPr>
              <a:t>, with significant advantages:</a:t>
            </a:r>
          </a:p>
          <a:p>
            <a:pPr algn="ctr"/>
            <a:r>
              <a:rPr lang="en-US" sz="2600" i="1" dirty="0" err="1">
                <a:latin typeface="Garamond" panose="02020404030301010803" pitchFamily="18" charset="0"/>
              </a:rPr>
              <a:t>i</a:t>
            </a:r>
            <a:r>
              <a:rPr lang="en-US" sz="2600" i="1" dirty="0">
                <a:latin typeface="Garamond" panose="02020404030301010803" pitchFamily="18" charset="0"/>
              </a:rPr>
              <a:t>)</a:t>
            </a:r>
            <a:r>
              <a:rPr lang="en-US" sz="2600" dirty="0">
                <a:latin typeface="Garamond" panose="02020404030301010803" pitchFamily="18" charset="0"/>
              </a:rPr>
              <a:t> </a:t>
            </a:r>
            <a:r>
              <a:rPr lang="en-US" sz="2600" b="1" dirty="0">
                <a:latin typeface="Garamond" panose="02020404030301010803" pitchFamily="18" charset="0"/>
              </a:rPr>
              <a:t>saving</a:t>
            </a:r>
            <a:r>
              <a:rPr lang="en-US" sz="2600" dirty="0">
                <a:latin typeface="Garamond" panose="02020404030301010803" pitchFamily="18" charset="0"/>
              </a:rPr>
              <a:t> the higher </a:t>
            </a:r>
            <a:r>
              <a:rPr lang="en-US" sz="2600" b="1" dirty="0">
                <a:latin typeface="Garamond" panose="02020404030301010803" pitchFamily="18" charset="0"/>
              </a:rPr>
              <a:t>costs</a:t>
            </a:r>
            <a:r>
              <a:rPr lang="en-US" sz="2600" dirty="0">
                <a:latin typeface="Garamond" panose="02020404030301010803" pitchFamily="18" charset="0"/>
              </a:rPr>
              <a:t> of direct employment or sanctions </a:t>
            </a:r>
          </a:p>
          <a:p>
            <a:pPr algn="ctr"/>
            <a:r>
              <a:rPr lang="en-US" sz="2600" i="1" dirty="0">
                <a:latin typeface="Garamond" panose="02020404030301010803" pitchFamily="18" charset="0"/>
              </a:rPr>
              <a:t>ii)</a:t>
            </a:r>
            <a:r>
              <a:rPr lang="en-US" sz="2600" dirty="0">
                <a:latin typeface="Garamond" panose="02020404030301010803" pitchFamily="18" charset="0"/>
              </a:rPr>
              <a:t> </a:t>
            </a:r>
            <a:r>
              <a:rPr lang="en-US" sz="2600" b="1" dirty="0">
                <a:latin typeface="Garamond" panose="02020404030301010803" pitchFamily="18" charset="0"/>
              </a:rPr>
              <a:t>benefit</a:t>
            </a:r>
            <a:r>
              <a:rPr lang="en-US" sz="2600" dirty="0">
                <a:latin typeface="Garamond" panose="02020404030301010803" pitchFamily="18" charset="0"/>
              </a:rPr>
              <a:t> from </a:t>
            </a:r>
            <a:r>
              <a:rPr lang="en-US" sz="2600" b="1" dirty="0">
                <a:latin typeface="Garamond" panose="02020404030301010803" pitchFamily="18" charset="0"/>
              </a:rPr>
              <a:t>supplies</a:t>
            </a:r>
            <a:r>
              <a:rPr lang="en-US" sz="2600" dirty="0">
                <a:latin typeface="Garamond" panose="02020404030301010803" pitchFamily="18" charset="0"/>
              </a:rPr>
              <a:t> or </a:t>
            </a:r>
            <a:r>
              <a:rPr lang="en-US" sz="2600" b="1" dirty="0">
                <a:latin typeface="Garamond" panose="02020404030301010803" pitchFamily="18" charset="0"/>
              </a:rPr>
              <a:t>services</a:t>
            </a:r>
            <a:r>
              <a:rPr lang="en-US" sz="2600" dirty="0">
                <a:latin typeface="Garamond" panose="02020404030301010803" pitchFamily="18" charset="0"/>
              </a:rPr>
              <a:t>.</a:t>
            </a:r>
            <a:endParaRPr lang="it-IT" sz="2600" dirty="0">
              <a:latin typeface="Garamond" panose="02020404030301010803" pitchFamily="18" charset="0"/>
            </a:endParaRPr>
          </a:p>
          <a:p>
            <a:pPr algn="ctr"/>
            <a:endParaRPr lang="it-IT" sz="3200" dirty="0">
              <a:solidFill>
                <a:srgbClr val="1E2E48"/>
              </a:solidFill>
              <a:latin typeface="Garamond" panose="02020404030301010803" pitchFamily="18" charset="0"/>
            </a:endParaRPr>
          </a:p>
        </p:txBody>
      </p:sp>
      <p:sp>
        <p:nvSpPr>
          <p:cNvPr id="17" name="Rettangolo 16">
            <a:extLst>
              <a:ext uri="{FF2B5EF4-FFF2-40B4-BE49-F238E27FC236}">
                <a16:creationId xmlns:a16="http://schemas.microsoft.com/office/drawing/2014/main" id="{9F38410C-84C0-1440-86CB-72AC4A97925D}"/>
              </a:ext>
            </a:extLst>
          </p:cNvPr>
          <p:cNvSpPr/>
          <p:nvPr/>
        </p:nvSpPr>
        <p:spPr>
          <a:xfrm rot="5400000">
            <a:off x="5764199" y="3825642"/>
            <a:ext cx="693060" cy="179359"/>
          </a:xfrm>
          <a:prstGeom prst="rect">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17">
            <a:extLst>
              <a:ext uri="{FF2B5EF4-FFF2-40B4-BE49-F238E27FC236}">
                <a16:creationId xmlns:a16="http://schemas.microsoft.com/office/drawing/2014/main" id="{44525418-6D62-D640-9C5F-F033AF99D054}"/>
              </a:ext>
            </a:extLst>
          </p:cNvPr>
          <p:cNvSpPr/>
          <p:nvPr/>
        </p:nvSpPr>
        <p:spPr>
          <a:xfrm rot="10800000">
            <a:off x="5849733" y="4151710"/>
            <a:ext cx="522514" cy="358995"/>
          </a:xfrm>
          <a:prstGeom prst="triangle">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561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it-IT" sz="6000" b="1" dirty="0" err="1">
                <a:solidFill>
                  <a:srgbClr val="D30217"/>
                </a:solidFill>
                <a:latin typeface="Garamond" panose="02020404030301010803" pitchFamily="18" charset="0"/>
              </a:rPr>
              <a:t>Reasonable</a:t>
            </a:r>
            <a:r>
              <a:rPr lang="it-IT" sz="6000" b="1" dirty="0">
                <a:solidFill>
                  <a:srgbClr val="D30217"/>
                </a:solidFill>
                <a:latin typeface="Garamond" panose="02020404030301010803" pitchFamily="18" charset="0"/>
              </a:rPr>
              <a:t> </a:t>
            </a:r>
            <a:r>
              <a:rPr lang="it-IT" sz="6000" b="1" dirty="0" err="1">
                <a:solidFill>
                  <a:srgbClr val="D30217"/>
                </a:solidFill>
                <a:latin typeface="Garamond" panose="02020404030301010803" pitchFamily="18" charset="0"/>
              </a:rPr>
              <a:t>Accommodation</a:t>
            </a:r>
            <a:endParaRPr lang="it-IT" dirty="0"/>
          </a:p>
        </p:txBody>
      </p:sp>
      <p:sp>
        <p:nvSpPr>
          <p:cNvPr id="7" name="CasellaDiTesto 6">
            <a:extLst>
              <a:ext uri="{FF2B5EF4-FFF2-40B4-BE49-F238E27FC236}">
                <a16:creationId xmlns:a16="http://schemas.microsoft.com/office/drawing/2014/main" id="{DE3CCC47-0B4E-D041-8F67-EB5A0FEA696A}"/>
              </a:ext>
            </a:extLst>
          </p:cNvPr>
          <p:cNvSpPr txBox="1"/>
          <p:nvPr/>
        </p:nvSpPr>
        <p:spPr>
          <a:xfrm>
            <a:off x="212209" y="2720173"/>
            <a:ext cx="11838277" cy="3046988"/>
          </a:xfrm>
          <a:prstGeom prst="rect">
            <a:avLst/>
          </a:prstGeom>
          <a:noFill/>
        </p:spPr>
        <p:txBody>
          <a:bodyPr wrap="square" rtlCol="0" anchor="t">
            <a:spAutoFit/>
          </a:bodyPr>
          <a:lstStyle/>
          <a:p>
            <a:pPr algn="just"/>
            <a:r>
              <a:rPr lang="en-US" sz="3200" b="1" dirty="0">
                <a:solidFill>
                  <a:srgbClr val="1C2CBE"/>
                </a:solidFill>
                <a:latin typeface="Garamond" panose="02020404030301010803" pitchFamily="18" charset="0"/>
              </a:rPr>
              <a:t>Dir. 2000/78/CE</a:t>
            </a:r>
            <a:r>
              <a:rPr lang="en-US" sz="3200" b="1" dirty="0">
                <a:solidFill>
                  <a:srgbClr val="1E2E48"/>
                </a:solidFill>
                <a:latin typeface="Garamond" panose="02020404030301010803" pitchFamily="18" charset="0"/>
              </a:rPr>
              <a:t>,</a:t>
            </a:r>
            <a:r>
              <a:rPr lang="en-US" sz="3200" b="1" dirty="0">
                <a:solidFill>
                  <a:srgbClr val="1C2CBE"/>
                </a:solidFill>
                <a:latin typeface="Garamond" panose="02020404030301010803" pitchFamily="18" charset="0"/>
              </a:rPr>
              <a:t> </a:t>
            </a:r>
            <a:r>
              <a:rPr lang="it-IT" sz="3200" b="1" dirty="0">
                <a:solidFill>
                  <a:srgbClr val="1C2CBE"/>
                </a:solidFill>
                <a:latin typeface="Garamond" panose="02020404030301010803" pitchFamily="18" charset="0"/>
              </a:rPr>
              <a:t>Convention UN on the </a:t>
            </a:r>
            <a:r>
              <a:rPr lang="it-IT" sz="3200" b="1" dirty="0" err="1">
                <a:solidFill>
                  <a:srgbClr val="1C2CBE"/>
                </a:solidFill>
                <a:latin typeface="Garamond" panose="02020404030301010803" pitchFamily="18" charset="0"/>
              </a:rPr>
              <a:t>Rights</a:t>
            </a:r>
            <a:r>
              <a:rPr lang="it-IT" sz="3200" b="1" dirty="0">
                <a:solidFill>
                  <a:srgbClr val="1C2CBE"/>
                </a:solidFill>
                <a:latin typeface="Garamond" panose="02020404030301010803" pitchFamily="18" charset="0"/>
              </a:rPr>
              <a:t> of </a:t>
            </a:r>
            <a:r>
              <a:rPr lang="it-IT" sz="3200" b="1" dirty="0" err="1">
                <a:solidFill>
                  <a:srgbClr val="1C2CBE"/>
                </a:solidFill>
                <a:latin typeface="Garamond" panose="02020404030301010803" pitchFamily="18" charset="0"/>
              </a:rPr>
              <a:t>Persons</a:t>
            </a:r>
            <a:r>
              <a:rPr lang="it-IT" sz="3200" b="1" dirty="0">
                <a:solidFill>
                  <a:srgbClr val="1C2CBE"/>
                </a:solidFill>
                <a:latin typeface="Garamond" panose="02020404030301010803" pitchFamily="18" charset="0"/>
              </a:rPr>
              <a:t> with </a:t>
            </a:r>
            <a:r>
              <a:rPr lang="it-IT" sz="3200" b="1" dirty="0" err="1">
                <a:solidFill>
                  <a:srgbClr val="1C2CBE"/>
                </a:solidFill>
                <a:latin typeface="Garamond" panose="02020404030301010803" pitchFamily="18" charset="0"/>
              </a:rPr>
              <a:t>Disabilities</a:t>
            </a:r>
            <a:r>
              <a:rPr lang="it-IT" sz="3200" b="1" dirty="0">
                <a:solidFill>
                  <a:srgbClr val="1C2CBE"/>
                </a:solidFill>
                <a:latin typeface="Garamond" panose="02020404030301010803" pitchFamily="18" charset="0"/>
              </a:rPr>
              <a:t> (2006)</a:t>
            </a:r>
            <a:r>
              <a:rPr lang="en-US" sz="3200" dirty="0">
                <a:solidFill>
                  <a:srgbClr val="1E2E48"/>
                </a:solidFill>
                <a:latin typeface="Garamond" panose="02020404030301010803" pitchFamily="18" charset="0"/>
              </a:rPr>
              <a:t>: </a:t>
            </a:r>
            <a:r>
              <a:rPr lang="en-US" sz="3200" b="1" dirty="0">
                <a:solidFill>
                  <a:srgbClr val="1E2E48"/>
                </a:solidFill>
                <a:latin typeface="Garamond" panose="02020404030301010803" pitchFamily="18" charset="0"/>
              </a:rPr>
              <a:t>necessary</a:t>
            </a:r>
            <a:r>
              <a:rPr lang="en-US" sz="3200" dirty="0">
                <a:solidFill>
                  <a:srgbClr val="1E2E48"/>
                </a:solidFill>
                <a:latin typeface="Garamond" panose="02020404030301010803" pitchFamily="18" charset="0"/>
              </a:rPr>
              <a:t> and </a:t>
            </a:r>
            <a:r>
              <a:rPr lang="en-US" sz="3200" b="1" dirty="0">
                <a:solidFill>
                  <a:srgbClr val="1E2E48"/>
                </a:solidFill>
                <a:latin typeface="Garamond" panose="02020404030301010803" pitchFamily="18" charset="0"/>
              </a:rPr>
              <a:t>appropriate</a:t>
            </a:r>
            <a:r>
              <a:rPr lang="en-US" sz="3200" dirty="0">
                <a:solidFill>
                  <a:srgbClr val="1E2E48"/>
                </a:solidFill>
                <a:latin typeface="Garamond" panose="02020404030301010803" pitchFamily="18" charset="0"/>
              </a:rPr>
              <a:t> </a:t>
            </a:r>
            <a:r>
              <a:rPr lang="en-US" sz="3200" b="1" dirty="0">
                <a:solidFill>
                  <a:srgbClr val="1E2E48"/>
                </a:solidFill>
                <a:latin typeface="Garamond" panose="02020404030301010803" pitchFamily="18" charset="0"/>
              </a:rPr>
              <a:t>modification</a:t>
            </a:r>
            <a:r>
              <a:rPr lang="en-US" sz="3200" dirty="0">
                <a:solidFill>
                  <a:srgbClr val="1E2E48"/>
                </a:solidFill>
                <a:latin typeface="Garamond" panose="02020404030301010803" pitchFamily="18" charset="0"/>
              </a:rPr>
              <a:t> and </a:t>
            </a:r>
            <a:r>
              <a:rPr lang="en-US" sz="3200" b="1" dirty="0">
                <a:solidFill>
                  <a:srgbClr val="1E2E48"/>
                </a:solidFill>
                <a:latin typeface="Garamond" panose="02020404030301010803" pitchFamily="18" charset="0"/>
              </a:rPr>
              <a:t>adjustments</a:t>
            </a:r>
            <a:r>
              <a:rPr lang="en-US" sz="3200" dirty="0">
                <a:solidFill>
                  <a:srgbClr val="1E2E48"/>
                </a:solidFill>
                <a:latin typeface="Garamond" panose="02020404030301010803" pitchFamily="18" charset="0"/>
              </a:rPr>
              <a:t>, </a:t>
            </a:r>
            <a:r>
              <a:rPr lang="en-US" sz="3200" b="1" dirty="0">
                <a:solidFill>
                  <a:srgbClr val="D30217"/>
                </a:solidFill>
                <a:latin typeface="Garamond" panose="02020404030301010803" pitchFamily="18" charset="0"/>
              </a:rPr>
              <a:t>not imposing a disproportionate or undue burden</a:t>
            </a:r>
            <a:r>
              <a:rPr lang="en-US" sz="3200" dirty="0">
                <a:solidFill>
                  <a:srgbClr val="1E2E48"/>
                </a:solidFill>
                <a:latin typeface="Garamond" panose="02020404030301010803" pitchFamily="18" charset="0"/>
              </a:rPr>
              <a:t>, where needed in a particular case, to ensure to </a:t>
            </a:r>
            <a:r>
              <a:rPr lang="en-US" sz="3200" b="1" dirty="0">
                <a:solidFill>
                  <a:srgbClr val="1E2E48"/>
                </a:solidFill>
                <a:latin typeface="Garamond" panose="02020404030301010803" pitchFamily="18" charset="0"/>
              </a:rPr>
              <a:t>persons with disabilities </a:t>
            </a:r>
            <a:r>
              <a:rPr lang="en-US" sz="3200" dirty="0">
                <a:solidFill>
                  <a:srgbClr val="1E2E48"/>
                </a:solidFill>
                <a:latin typeface="Garamond" panose="02020404030301010803" pitchFamily="18" charset="0"/>
              </a:rPr>
              <a:t>the enjoyment or exercise on an </a:t>
            </a:r>
            <a:r>
              <a:rPr lang="en-US" sz="3200" b="1" dirty="0">
                <a:solidFill>
                  <a:srgbClr val="1E2E48"/>
                </a:solidFill>
                <a:latin typeface="Garamond" panose="02020404030301010803" pitchFamily="18" charset="0"/>
              </a:rPr>
              <a:t>equal basis with others </a:t>
            </a:r>
            <a:r>
              <a:rPr lang="en-US" sz="3200" dirty="0">
                <a:solidFill>
                  <a:srgbClr val="1E2E48"/>
                </a:solidFill>
                <a:latin typeface="Garamond" panose="02020404030301010803" pitchFamily="18" charset="0"/>
              </a:rPr>
              <a:t>of all </a:t>
            </a:r>
            <a:r>
              <a:rPr lang="en-US" sz="3200" b="1" dirty="0">
                <a:solidFill>
                  <a:srgbClr val="1E2E48"/>
                </a:solidFill>
                <a:latin typeface="Garamond" panose="02020404030301010803" pitchFamily="18" charset="0"/>
              </a:rPr>
              <a:t>human rights </a:t>
            </a:r>
            <a:r>
              <a:rPr lang="en-US" sz="3200" dirty="0">
                <a:solidFill>
                  <a:srgbClr val="1E2E48"/>
                </a:solidFill>
                <a:latin typeface="Garamond" panose="02020404030301010803" pitchFamily="18" charset="0"/>
              </a:rPr>
              <a:t>and </a:t>
            </a:r>
            <a:r>
              <a:rPr lang="en-US" sz="3200" b="1" dirty="0">
                <a:solidFill>
                  <a:srgbClr val="1E2E48"/>
                </a:solidFill>
                <a:latin typeface="Garamond" panose="02020404030301010803" pitchFamily="18" charset="0"/>
              </a:rPr>
              <a:t>fundamental freedoms</a:t>
            </a:r>
            <a:r>
              <a:rPr lang="en-US" sz="3200" dirty="0">
                <a:solidFill>
                  <a:srgbClr val="1E2E48"/>
                </a:solidFill>
                <a:latin typeface="Garamond" panose="02020404030301010803" pitchFamily="18" charset="0"/>
              </a:rPr>
              <a:t>.</a:t>
            </a:r>
            <a:endParaRPr lang="it-IT" sz="3200" b="1" dirty="0">
              <a:solidFill>
                <a:srgbClr val="1C2CBE"/>
              </a:solidFill>
              <a:latin typeface="Garamond" panose="02020404030301010803" pitchFamily="18" charset="0"/>
            </a:endParaRPr>
          </a:p>
        </p:txBody>
      </p:sp>
      <p:sp>
        <p:nvSpPr>
          <p:cNvPr id="9" name="Rettangolo 8">
            <a:extLst>
              <a:ext uri="{FF2B5EF4-FFF2-40B4-BE49-F238E27FC236}">
                <a16:creationId xmlns:a16="http://schemas.microsoft.com/office/drawing/2014/main" id="{3ACF40B3-9196-8646-B56C-160473A32D3F}"/>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728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pic>
        <p:nvPicPr>
          <p:cNvPr id="8" name="Immagine 7" descr="Immagine che contiene testo, esterni, bianco, vecchio&#10;&#10;Descrizione generata automaticamente">
            <a:extLst>
              <a:ext uri="{FF2B5EF4-FFF2-40B4-BE49-F238E27FC236}">
                <a16:creationId xmlns:a16="http://schemas.microsoft.com/office/drawing/2014/main" id="{1BCAB32D-3AED-7C4A-860D-F5BFB37FE24C}"/>
              </a:ext>
            </a:extLst>
          </p:cNvPr>
          <p:cNvPicPr>
            <a:picLocks noChangeAspect="1"/>
          </p:cNvPicPr>
          <p:nvPr/>
        </p:nvPicPr>
        <p:blipFill>
          <a:blip r:embed="rId3">
            <a:alphaModFix amt="10000"/>
          </a:blip>
          <a:stretch>
            <a:fillRect/>
          </a:stretch>
        </p:blipFill>
        <p:spPr>
          <a:xfrm>
            <a:off x="0" y="279583"/>
            <a:ext cx="12192000" cy="6578417"/>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6CCB16B4-0844-FD4D-85E7-C390ADE0449A}"/>
              </a:ext>
            </a:extLst>
          </p:cNvPr>
          <p:cNvPicPr>
            <a:picLocks noChangeAspect="1"/>
          </p:cNvPicPr>
          <p:nvPr/>
        </p:nvPicPr>
        <p:blipFill>
          <a:blip r:embed="rId4"/>
          <a:stretch>
            <a:fillRect/>
          </a:stretch>
        </p:blipFill>
        <p:spPr>
          <a:xfrm>
            <a:off x="2757807" y="0"/>
            <a:ext cx="2375921" cy="853272"/>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4EA45BA4-6AB0-6E4A-8918-8FC3AD604265}"/>
              </a:ext>
            </a:extLst>
          </p:cNvPr>
          <p:cNvPicPr>
            <a:picLocks noChangeAspect="1"/>
          </p:cNvPicPr>
          <p:nvPr/>
        </p:nvPicPr>
        <p:blipFill>
          <a:blip r:embed="rId5"/>
          <a:stretch>
            <a:fillRect/>
          </a:stretch>
        </p:blipFill>
        <p:spPr>
          <a:xfrm>
            <a:off x="190943" y="0"/>
            <a:ext cx="2375921" cy="839972"/>
          </a:xfrm>
          <a:prstGeom prst="rect">
            <a:avLst/>
          </a:prstGeom>
        </p:spPr>
      </p:pic>
      <p:sp>
        <p:nvSpPr>
          <p:cNvPr id="15" name="CasellaDiTesto 14">
            <a:extLst>
              <a:ext uri="{FF2B5EF4-FFF2-40B4-BE49-F238E27FC236}">
                <a16:creationId xmlns:a16="http://schemas.microsoft.com/office/drawing/2014/main" id="{820B892F-0B51-9C48-85EC-2701CE1458AF}"/>
              </a:ext>
            </a:extLst>
          </p:cNvPr>
          <p:cNvSpPr txBox="1"/>
          <p:nvPr/>
        </p:nvSpPr>
        <p:spPr>
          <a:xfrm>
            <a:off x="212209" y="1324244"/>
            <a:ext cx="12001057" cy="1015663"/>
          </a:xfrm>
          <a:prstGeom prst="rect">
            <a:avLst/>
          </a:prstGeom>
          <a:noFill/>
        </p:spPr>
        <p:txBody>
          <a:bodyPr wrap="square" rtlCol="0">
            <a:spAutoFit/>
          </a:bodyPr>
          <a:lstStyle/>
          <a:p>
            <a:r>
              <a:rPr lang="it-IT" sz="6000" b="1" dirty="0" err="1">
                <a:solidFill>
                  <a:srgbClr val="D30217"/>
                </a:solidFill>
                <a:latin typeface="Garamond" panose="02020404030301010803" pitchFamily="18" charset="0"/>
              </a:rPr>
              <a:t>Creating</a:t>
            </a:r>
            <a:r>
              <a:rPr lang="it-IT" sz="6000" b="1" dirty="0">
                <a:solidFill>
                  <a:srgbClr val="D30217"/>
                </a:solidFill>
                <a:latin typeface="Garamond" panose="02020404030301010803" pitchFamily="18" charset="0"/>
              </a:rPr>
              <a:t> Value for </a:t>
            </a:r>
            <a:r>
              <a:rPr lang="it-IT" sz="6000" b="1" dirty="0" err="1">
                <a:solidFill>
                  <a:srgbClr val="D30217"/>
                </a:solidFill>
                <a:latin typeface="Garamond" panose="02020404030301010803" pitchFamily="18" charset="0"/>
              </a:rPr>
              <a:t>all</a:t>
            </a:r>
            <a:r>
              <a:rPr lang="it-IT" sz="6000" b="1" dirty="0">
                <a:solidFill>
                  <a:srgbClr val="D30217"/>
                </a:solidFill>
                <a:latin typeface="Garamond" panose="02020404030301010803" pitchFamily="18" charset="0"/>
              </a:rPr>
              <a:t> </a:t>
            </a:r>
            <a:r>
              <a:rPr lang="it-IT" sz="6000" b="1" dirty="0" err="1">
                <a:solidFill>
                  <a:srgbClr val="D30217"/>
                </a:solidFill>
                <a:latin typeface="Garamond" panose="02020404030301010803" pitchFamily="18" charset="0"/>
              </a:rPr>
              <a:t>Stakeholders</a:t>
            </a:r>
            <a:endParaRPr lang="it-IT" dirty="0"/>
          </a:p>
        </p:txBody>
      </p:sp>
      <p:sp>
        <p:nvSpPr>
          <p:cNvPr id="16" name="CasellaDiTesto 15">
            <a:extLst>
              <a:ext uri="{FF2B5EF4-FFF2-40B4-BE49-F238E27FC236}">
                <a16:creationId xmlns:a16="http://schemas.microsoft.com/office/drawing/2014/main" id="{2C378265-E092-7146-BE4D-D332272B2E0F}"/>
              </a:ext>
            </a:extLst>
          </p:cNvPr>
          <p:cNvSpPr txBox="1"/>
          <p:nvPr/>
        </p:nvSpPr>
        <p:spPr>
          <a:xfrm>
            <a:off x="3675984" y="6414211"/>
            <a:ext cx="5169640" cy="677108"/>
          </a:xfrm>
          <a:prstGeom prst="rect">
            <a:avLst/>
          </a:prstGeom>
          <a:noFill/>
        </p:spPr>
        <p:txBody>
          <a:bodyPr wrap="square" rtlCol="0">
            <a:spAutoFit/>
          </a:bodyPr>
          <a:lstStyle/>
          <a:p>
            <a:r>
              <a:rPr lang="it-IT" sz="2000" b="1" i="1" dirty="0">
                <a:solidFill>
                  <a:srgbClr val="1C2CBE"/>
                </a:solidFill>
                <a:latin typeface="Garamond" panose="02020404030301010803" pitchFamily="18" charset="0"/>
              </a:rPr>
              <a:t>Arte e Libro, Social Cooperative ONLUS, Udine</a:t>
            </a:r>
            <a:endParaRPr lang="it-IT" sz="2000" i="1" dirty="0">
              <a:solidFill>
                <a:srgbClr val="1C2CBE"/>
              </a:solidFill>
              <a:latin typeface="Garamond" panose="02020404030301010803" pitchFamily="18" charset="0"/>
            </a:endParaRPr>
          </a:p>
          <a:p>
            <a:endParaRPr lang="it-IT" dirty="0"/>
          </a:p>
        </p:txBody>
      </p:sp>
      <p:sp>
        <p:nvSpPr>
          <p:cNvPr id="17" name="Rettangolo 16">
            <a:extLst>
              <a:ext uri="{FF2B5EF4-FFF2-40B4-BE49-F238E27FC236}">
                <a16:creationId xmlns:a16="http://schemas.microsoft.com/office/drawing/2014/main" id="{3E9FC6E4-3FC2-164C-B6D3-C8B8906BF77C}"/>
              </a:ext>
            </a:extLst>
          </p:cNvPr>
          <p:cNvSpPr/>
          <p:nvPr/>
        </p:nvSpPr>
        <p:spPr>
          <a:xfrm>
            <a:off x="301109" y="2299285"/>
            <a:ext cx="11912157" cy="50215"/>
          </a:xfrm>
          <a:prstGeom prst="rect">
            <a:avLst/>
          </a:prstGeom>
          <a:solidFill>
            <a:srgbClr val="1C2CBE"/>
          </a:solidFill>
          <a:ln w="12700">
            <a:solidFill>
              <a:srgbClr val="1C2CBE"/>
            </a:solidFill>
          </a:ln>
          <a:effectLst>
            <a:outerShdw blurRad="57220" dist="50800" dir="8100000" algn="tr" rotWithShape="0">
              <a:srgbClr val="D30217">
                <a:alpha val="358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7C9C6826-202F-BD4B-B391-6A44023CD3D9}"/>
              </a:ext>
            </a:extLst>
          </p:cNvPr>
          <p:cNvSpPr txBox="1"/>
          <p:nvPr/>
        </p:nvSpPr>
        <p:spPr>
          <a:xfrm>
            <a:off x="233474" y="2676718"/>
            <a:ext cx="3463693" cy="3041025"/>
          </a:xfrm>
          <a:prstGeom prst="rect">
            <a:avLst/>
          </a:prstGeom>
          <a:noFill/>
        </p:spPr>
        <p:txBody>
          <a:bodyPr wrap="square" rtlCol="0" anchor="t">
            <a:spAutoFit/>
          </a:bodyPr>
          <a:lstStyle/>
          <a:p>
            <a:pPr algn="just">
              <a:lnSpc>
                <a:spcPct val="150000"/>
              </a:lnSpc>
              <a:buClr>
                <a:srgbClr val="D30217"/>
              </a:buClr>
            </a:pPr>
            <a:endParaRPr lang="it-IT" sz="2400" b="1" dirty="0">
              <a:solidFill>
                <a:srgbClr val="D30217"/>
              </a:solidFill>
              <a:latin typeface="Garamond" panose="02020404030301010803" pitchFamily="18" charset="0"/>
            </a:endParaRPr>
          </a:p>
          <a:p>
            <a:pPr algn="just">
              <a:lnSpc>
                <a:spcPct val="150000"/>
              </a:lnSpc>
              <a:buClr>
                <a:srgbClr val="D30217"/>
              </a:buClr>
            </a:pPr>
            <a:r>
              <a:rPr lang="it-IT" sz="2400" b="1" dirty="0">
                <a:solidFill>
                  <a:srgbClr val="D30217"/>
                </a:solidFill>
                <a:latin typeface="Garamond" panose="02020404030301010803" pitchFamily="18" charset="0"/>
              </a:rPr>
              <a:t>1.</a:t>
            </a:r>
            <a:r>
              <a:rPr lang="it-IT" sz="2400" dirty="0">
                <a:solidFill>
                  <a:srgbClr val="D30217"/>
                </a:solidFill>
                <a:latin typeface="Garamond" panose="02020404030301010803" pitchFamily="18" charset="0"/>
              </a:rPr>
              <a:t> </a:t>
            </a:r>
            <a:r>
              <a:rPr lang="it-IT" sz="2400" b="1" dirty="0">
                <a:solidFill>
                  <a:srgbClr val="1C2CBE"/>
                </a:solidFill>
                <a:latin typeface="Garamond" panose="02020404030301010803" pitchFamily="18" charset="0"/>
              </a:rPr>
              <a:t>Public Administration </a:t>
            </a:r>
          </a:p>
          <a:p>
            <a:pPr algn="just">
              <a:lnSpc>
                <a:spcPct val="150000"/>
              </a:lnSpc>
              <a:buClr>
                <a:srgbClr val="D30217"/>
              </a:buClr>
            </a:pPr>
            <a:endParaRPr lang="it-IT" sz="2400" dirty="0">
              <a:solidFill>
                <a:srgbClr val="1E2E48"/>
              </a:solidFill>
              <a:latin typeface="Garamond" panose="02020404030301010803" pitchFamily="18" charset="0"/>
            </a:endParaRPr>
          </a:p>
          <a:p>
            <a:pPr algn="just">
              <a:lnSpc>
                <a:spcPct val="150000"/>
              </a:lnSpc>
              <a:buClr>
                <a:srgbClr val="D30217"/>
              </a:buClr>
            </a:pPr>
            <a:endParaRPr lang="it-IT" sz="2400" dirty="0">
              <a:solidFill>
                <a:srgbClr val="1E2E48"/>
              </a:solidFill>
              <a:latin typeface="Garamond" panose="02020404030301010803" pitchFamily="18" charset="0"/>
            </a:endParaRPr>
          </a:p>
          <a:p>
            <a:pPr algn="just">
              <a:lnSpc>
                <a:spcPct val="150000"/>
              </a:lnSpc>
              <a:buClr>
                <a:srgbClr val="D30217"/>
              </a:buClr>
            </a:pPr>
            <a:endParaRPr lang="it-IT" sz="1000" dirty="0">
              <a:solidFill>
                <a:srgbClr val="1E2E48"/>
              </a:solidFill>
              <a:latin typeface="Garamond" panose="02020404030301010803" pitchFamily="18" charset="0"/>
            </a:endParaRPr>
          </a:p>
          <a:p>
            <a:pPr algn="just">
              <a:lnSpc>
                <a:spcPct val="150000"/>
              </a:lnSpc>
              <a:buClr>
                <a:srgbClr val="D30217"/>
              </a:buClr>
            </a:pPr>
            <a:r>
              <a:rPr lang="it-IT" sz="2400" b="1" dirty="0">
                <a:solidFill>
                  <a:srgbClr val="D30217"/>
                </a:solidFill>
                <a:latin typeface="Garamond" panose="02020404030301010803" pitchFamily="18" charset="0"/>
              </a:rPr>
              <a:t>2. </a:t>
            </a:r>
            <a:r>
              <a:rPr lang="it-IT" sz="2400" b="1" dirty="0" err="1">
                <a:solidFill>
                  <a:srgbClr val="1C2CBE"/>
                </a:solidFill>
                <a:latin typeface="Garamond" panose="02020404030301010803" pitchFamily="18" charset="0"/>
              </a:rPr>
              <a:t>Transferring</a:t>
            </a:r>
            <a:r>
              <a:rPr lang="it-IT" sz="2400" b="1" dirty="0">
                <a:solidFill>
                  <a:srgbClr val="1C2CBE"/>
                </a:solidFill>
                <a:latin typeface="Garamond" panose="02020404030301010803" pitchFamily="18" charset="0"/>
              </a:rPr>
              <a:t> Company</a:t>
            </a:r>
            <a:r>
              <a:rPr lang="it-IT" sz="2400" dirty="0">
                <a:solidFill>
                  <a:srgbClr val="1C2CBE"/>
                </a:solidFill>
                <a:latin typeface="Garamond" panose="02020404030301010803" pitchFamily="18" charset="0"/>
              </a:rPr>
              <a:t> </a:t>
            </a:r>
            <a:endParaRPr lang="it-IT" sz="2400" b="1" dirty="0">
              <a:solidFill>
                <a:srgbClr val="1E2E48"/>
              </a:solidFill>
              <a:latin typeface="Garamond" panose="02020404030301010803" pitchFamily="18" charset="0"/>
            </a:endParaRPr>
          </a:p>
        </p:txBody>
      </p:sp>
      <p:sp>
        <p:nvSpPr>
          <p:cNvPr id="22" name="CasellaDiTesto 21">
            <a:extLst>
              <a:ext uri="{FF2B5EF4-FFF2-40B4-BE49-F238E27FC236}">
                <a16:creationId xmlns:a16="http://schemas.microsoft.com/office/drawing/2014/main" id="{463C16C9-4905-5B48-81AF-B879756768CF}"/>
              </a:ext>
            </a:extLst>
          </p:cNvPr>
          <p:cNvSpPr txBox="1"/>
          <p:nvPr/>
        </p:nvSpPr>
        <p:spPr>
          <a:xfrm>
            <a:off x="8895052" y="2619633"/>
            <a:ext cx="3337629" cy="3041025"/>
          </a:xfrm>
          <a:prstGeom prst="rect">
            <a:avLst/>
          </a:prstGeom>
          <a:noFill/>
        </p:spPr>
        <p:txBody>
          <a:bodyPr wrap="square" rtlCol="0" anchor="t">
            <a:spAutoFit/>
          </a:bodyPr>
          <a:lstStyle/>
          <a:p>
            <a:pPr algn="just">
              <a:lnSpc>
                <a:spcPct val="150000"/>
              </a:lnSpc>
              <a:buClr>
                <a:srgbClr val="D30217"/>
              </a:buClr>
            </a:pPr>
            <a:endParaRPr lang="it-IT" sz="2400" b="1" dirty="0">
              <a:solidFill>
                <a:srgbClr val="D30217"/>
              </a:solidFill>
              <a:latin typeface="Garamond" panose="02020404030301010803" pitchFamily="18" charset="0"/>
            </a:endParaRPr>
          </a:p>
          <a:p>
            <a:pPr algn="just">
              <a:lnSpc>
                <a:spcPct val="150000"/>
              </a:lnSpc>
              <a:buClr>
                <a:srgbClr val="D30217"/>
              </a:buClr>
            </a:pPr>
            <a:r>
              <a:rPr lang="it-IT" sz="2400" b="1" dirty="0">
                <a:solidFill>
                  <a:srgbClr val="D30217"/>
                </a:solidFill>
                <a:latin typeface="Garamond" panose="02020404030301010803" pitchFamily="18" charset="0"/>
              </a:rPr>
              <a:t>3.</a:t>
            </a:r>
            <a:r>
              <a:rPr lang="it-IT" sz="2400" dirty="0">
                <a:solidFill>
                  <a:srgbClr val="D30217"/>
                </a:solidFill>
                <a:latin typeface="Garamond" panose="02020404030301010803" pitchFamily="18" charset="0"/>
              </a:rPr>
              <a:t> </a:t>
            </a:r>
            <a:r>
              <a:rPr lang="it-IT" sz="2400" b="1" dirty="0">
                <a:solidFill>
                  <a:srgbClr val="1C2CBE"/>
                </a:solidFill>
                <a:latin typeface="Garamond" panose="02020404030301010803" pitchFamily="18" charset="0"/>
              </a:rPr>
              <a:t>Social Cooperative</a:t>
            </a:r>
          </a:p>
          <a:p>
            <a:pPr algn="just">
              <a:lnSpc>
                <a:spcPct val="150000"/>
              </a:lnSpc>
              <a:buClr>
                <a:srgbClr val="D30217"/>
              </a:buClr>
            </a:pPr>
            <a:endParaRPr lang="it-IT" sz="2400" dirty="0">
              <a:solidFill>
                <a:srgbClr val="1E2E48"/>
              </a:solidFill>
              <a:latin typeface="Garamond" panose="02020404030301010803" pitchFamily="18" charset="0"/>
            </a:endParaRPr>
          </a:p>
          <a:p>
            <a:pPr algn="just">
              <a:lnSpc>
                <a:spcPct val="150000"/>
              </a:lnSpc>
              <a:buClr>
                <a:srgbClr val="D30217"/>
              </a:buClr>
            </a:pPr>
            <a:endParaRPr lang="it-IT" sz="1000" dirty="0">
              <a:solidFill>
                <a:srgbClr val="1E2E48"/>
              </a:solidFill>
              <a:latin typeface="Garamond" panose="02020404030301010803" pitchFamily="18" charset="0"/>
            </a:endParaRPr>
          </a:p>
          <a:p>
            <a:pPr algn="just">
              <a:lnSpc>
                <a:spcPct val="150000"/>
              </a:lnSpc>
              <a:buClr>
                <a:srgbClr val="D30217"/>
              </a:buClr>
            </a:pPr>
            <a:endParaRPr lang="it-IT" sz="2400" dirty="0">
              <a:solidFill>
                <a:srgbClr val="1E2E48"/>
              </a:solidFill>
              <a:latin typeface="Garamond" panose="02020404030301010803" pitchFamily="18" charset="0"/>
            </a:endParaRPr>
          </a:p>
          <a:p>
            <a:pPr algn="just">
              <a:lnSpc>
                <a:spcPct val="150000"/>
              </a:lnSpc>
              <a:buClr>
                <a:srgbClr val="D30217"/>
              </a:buClr>
            </a:pPr>
            <a:r>
              <a:rPr lang="it-IT" sz="2400" b="1" dirty="0">
                <a:solidFill>
                  <a:srgbClr val="D30217"/>
                </a:solidFill>
                <a:latin typeface="Garamond" panose="02020404030301010803" pitchFamily="18" charset="0"/>
              </a:rPr>
              <a:t>4. </a:t>
            </a:r>
            <a:r>
              <a:rPr lang="it-IT" sz="2400" b="1" dirty="0" err="1">
                <a:solidFill>
                  <a:srgbClr val="D30217"/>
                </a:solidFill>
                <a:latin typeface="Garamond" panose="02020404030301010803" pitchFamily="18" charset="0"/>
              </a:rPr>
              <a:t>Person</a:t>
            </a:r>
            <a:r>
              <a:rPr lang="it-IT" sz="2400" b="1" dirty="0">
                <a:solidFill>
                  <a:srgbClr val="D30217"/>
                </a:solidFill>
                <a:latin typeface="Garamond" panose="02020404030301010803" pitchFamily="18" charset="0"/>
              </a:rPr>
              <a:t> with </a:t>
            </a:r>
            <a:r>
              <a:rPr lang="it-IT" sz="2400" b="1" dirty="0" err="1">
                <a:solidFill>
                  <a:srgbClr val="D30217"/>
                </a:solidFill>
                <a:latin typeface="Garamond" panose="02020404030301010803" pitchFamily="18" charset="0"/>
              </a:rPr>
              <a:t>disability</a:t>
            </a:r>
            <a:endParaRPr lang="it-IT" sz="2400" b="1" dirty="0">
              <a:solidFill>
                <a:srgbClr val="1E2E48"/>
              </a:solidFill>
              <a:latin typeface="Garamond" panose="02020404030301010803" pitchFamily="18" charset="0"/>
            </a:endParaRPr>
          </a:p>
        </p:txBody>
      </p:sp>
      <p:sp>
        <p:nvSpPr>
          <p:cNvPr id="24" name="Triangolo 23">
            <a:extLst>
              <a:ext uri="{FF2B5EF4-FFF2-40B4-BE49-F238E27FC236}">
                <a16:creationId xmlns:a16="http://schemas.microsoft.com/office/drawing/2014/main" id="{C5996394-716C-654E-93B3-B6EE1701DBB5}"/>
              </a:ext>
            </a:extLst>
          </p:cNvPr>
          <p:cNvSpPr/>
          <p:nvPr/>
        </p:nvSpPr>
        <p:spPr>
          <a:xfrm rot="10800000">
            <a:off x="1661018" y="4891587"/>
            <a:ext cx="522514" cy="358995"/>
          </a:xfrm>
          <a:prstGeom prst="triangle">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2D0A7561-F3A0-B04B-AED6-23A6BB8A2E56}"/>
              </a:ext>
            </a:extLst>
          </p:cNvPr>
          <p:cNvSpPr/>
          <p:nvPr/>
        </p:nvSpPr>
        <p:spPr>
          <a:xfrm>
            <a:off x="1829227" y="3909931"/>
            <a:ext cx="186096" cy="1080000"/>
          </a:xfrm>
          <a:prstGeom prst="rect">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269B3EB1-213B-6147-ADC0-513D55BEACA4}"/>
              </a:ext>
            </a:extLst>
          </p:cNvPr>
          <p:cNvSpPr/>
          <p:nvPr/>
        </p:nvSpPr>
        <p:spPr>
          <a:xfrm>
            <a:off x="10337317" y="3954582"/>
            <a:ext cx="186096" cy="1296000"/>
          </a:xfrm>
          <a:prstGeom prst="rect">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iangolo 26">
            <a:extLst>
              <a:ext uri="{FF2B5EF4-FFF2-40B4-BE49-F238E27FC236}">
                <a16:creationId xmlns:a16="http://schemas.microsoft.com/office/drawing/2014/main" id="{1B2B0F99-1950-7541-9F52-95674A950C44}"/>
              </a:ext>
            </a:extLst>
          </p:cNvPr>
          <p:cNvSpPr/>
          <p:nvPr/>
        </p:nvSpPr>
        <p:spPr>
          <a:xfrm>
            <a:off x="10169109" y="3813521"/>
            <a:ext cx="522514" cy="358995"/>
          </a:xfrm>
          <a:prstGeom prst="triangle">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orma a L 27">
            <a:extLst>
              <a:ext uri="{FF2B5EF4-FFF2-40B4-BE49-F238E27FC236}">
                <a16:creationId xmlns:a16="http://schemas.microsoft.com/office/drawing/2014/main" id="{7EEE207C-341E-724F-B445-37D35856BE39}"/>
              </a:ext>
            </a:extLst>
          </p:cNvPr>
          <p:cNvSpPr/>
          <p:nvPr/>
        </p:nvSpPr>
        <p:spPr>
          <a:xfrm>
            <a:off x="1829227" y="5777555"/>
            <a:ext cx="1971498" cy="454683"/>
          </a:xfrm>
          <a:prstGeom prst="corner">
            <a:avLst>
              <a:gd name="adj1" fmla="val 38374"/>
              <a:gd name="adj2" fmla="val 41837"/>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orma a L 29">
            <a:extLst>
              <a:ext uri="{FF2B5EF4-FFF2-40B4-BE49-F238E27FC236}">
                <a16:creationId xmlns:a16="http://schemas.microsoft.com/office/drawing/2014/main" id="{3E559766-E1C1-3C47-8812-79042B743492}"/>
              </a:ext>
            </a:extLst>
          </p:cNvPr>
          <p:cNvSpPr/>
          <p:nvPr/>
        </p:nvSpPr>
        <p:spPr>
          <a:xfrm rot="10800000">
            <a:off x="8536185" y="2860536"/>
            <a:ext cx="1971498" cy="454683"/>
          </a:xfrm>
          <a:prstGeom prst="corner">
            <a:avLst>
              <a:gd name="adj1" fmla="val 38374"/>
              <a:gd name="adj2" fmla="val 41837"/>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orma a L 30">
            <a:extLst>
              <a:ext uri="{FF2B5EF4-FFF2-40B4-BE49-F238E27FC236}">
                <a16:creationId xmlns:a16="http://schemas.microsoft.com/office/drawing/2014/main" id="{0929290A-EF10-6D40-A2D3-F36F8B0045C8}"/>
              </a:ext>
            </a:extLst>
          </p:cNvPr>
          <p:cNvSpPr/>
          <p:nvPr/>
        </p:nvSpPr>
        <p:spPr>
          <a:xfrm flipH="1">
            <a:off x="8592368" y="5776014"/>
            <a:ext cx="1971498" cy="454683"/>
          </a:xfrm>
          <a:prstGeom prst="corner">
            <a:avLst>
              <a:gd name="adj1" fmla="val 38374"/>
              <a:gd name="adj2" fmla="val 41837"/>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orma a L 31">
            <a:extLst>
              <a:ext uri="{FF2B5EF4-FFF2-40B4-BE49-F238E27FC236}">
                <a16:creationId xmlns:a16="http://schemas.microsoft.com/office/drawing/2014/main" id="{9700BB62-571E-3841-B859-0E32BE136EE8}"/>
              </a:ext>
            </a:extLst>
          </p:cNvPr>
          <p:cNvSpPr/>
          <p:nvPr/>
        </p:nvSpPr>
        <p:spPr>
          <a:xfrm rot="10800000" flipH="1">
            <a:off x="1829227" y="2896489"/>
            <a:ext cx="1971498" cy="454683"/>
          </a:xfrm>
          <a:prstGeom prst="corner">
            <a:avLst>
              <a:gd name="adj1" fmla="val 38374"/>
              <a:gd name="adj2" fmla="val 41837"/>
            </a:avLst>
          </a:prstGeom>
          <a:solidFill>
            <a:srgbClr val="D30217"/>
          </a:solidFill>
          <a:ln>
            <a:solidFill>
              <a:srgbClr val="D30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persona, interni, parete, gruppo&#10;&#10;Descrizione generata automaticamente">
            <a:extLst>
              <a:ext uri="{FF2B5EF4-FFF2-40B4-BE49-F238E27FC236}">
                <a16:creationId xmlns:a16="http://schemas.microsoft.com/office/drawing/2014/main" id="{999575A9-5BB3-744C-93EF-11CEE169E012}"/>
              </a:ext>
            </a:extLst>
          </p:cNvPr>
          <p:cNvPicPr>
            <a:picLocks noChangeAspect="1"/>
          </p:cNvPicPr>
          <p:nvPr/>
        </p:nvPicPr>
        <p:blipFill>
          <a:blip r:embed="rId6"/>
          <a:stretch>
            <a:fillRect/>
          </a:stretch>
        </p:blipFill>
        <p:spPr>
          <a:xfrm>
            <a:off x="3762483" y="2665625"/>
            <a:ext cx="4900508" cy="3734255"/>
          </a:xfrm>
          <a:prstGeom prst="rect">
            <a:avLst/>
          </a:prstGeom>
        </p:spPr>
      </p:pic>
    </p:spTree>
    <p:extLst>
      <p:ext uri="{BB962C8B-B14F-4D97-AF65-F5344CB8AC3E}">
        <p14:creationId xmlns:p14="http://schemas.microsoft.com/office/powerpoint/2010/main" val="42881725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4691</TotalTime>
  <Words>2411</Words>
  <Application>Microsoft Macintosh PowerPoint</Application>
  <PresentationFormat>Widescreen</PresentationFormat>
  <Paragraphs>117</Paragraphs>
  <Slides>11</Slides>
  <Notes>11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Calibri Light</vt:lpstr>
      <vt:lpstr>Cambria Math</vt:lpstr>
      <vt:lpstr>Garamond</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Massimiliano De Falco</dc:creator>
  <cp:lastModifiedBy>Massimiliano De Falco</cp:lastModifiedBy>
  <cp:revision>13</cp:revision>
  <dcterms:created xsi:type="dcterms:W3CDTF">2021-11-11T15:31:14Z</dcterms:created>
  <dcterms:modified xsi:type="dcterms:W3CDTF">2021-11-15T14:07:00Z</dcterms:modified>
</cp:coreProperties>
</file>