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E774E85C-70AE-4DCC-B293-FF57309DD8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C14A2A8E-7AC2-49F2-A52D-C1E91A236F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FC9E652B-FE9B-4657-8044-D82C00D85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50C4-4BCE-4BD5-A9C6-584AFE865843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92F23B7C-F75C-475D-91F2-72028C851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215B9E0F-1F08-4E31-9AA6-CA3BC34D6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79194-8BCA-4689-966C-10EF281AE1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494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7792506B-3FB3-44D6-932A-C7AF2D6AB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="" xmlns:a16="http://schemas.microsoft.com/office/drawing/2014/main" id="{C938638D-8B46-485E-BD38-7A640E920E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B3CAD315-2B65-4386-A46F-E4B1097E7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50C4-4BCE-4BD5-A9C6-584AFE865843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9D712A38-88F5-4A2D-969A-A76174811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E24D5D56-B095-4377-889F-F14344323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79194-8BCA-4689-966C-10EF281AE1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369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="" xmlns:a16="http://schemas.microsoft.com/office/drawing/2014/main" id="{AED0114C-BEA5-4B1E-9BAB-D44E12A9ED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="" xmlns:a16="http://schemas.microsoft.com/office/drawing/2014/main" id="{BA31BC96-A7F6-4B47-BD00-DDE58FCD71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8FCD78B5-4D07-4E36-A100-103FCCE5F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50C4-4BCE-4BD5-A9C6-584AFE865843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B00A7856-41DA-4317-945E-1246C44A1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CB82FC0E-CFCA-4406-982E-A33563BA7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79194-8BCA-4689-966C-10EF281AE1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32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0811AD2-8E60-431A-B384-AD7163D27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5CEF1055-30E8-4A61-B24D-8059E898D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25EF6743-B351-4404-8990-C803DAD3E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50C4-4BCE-4BD5-A9C6-584AFE865843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D18AB433-7CB9-453A-8939-95124C35C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51A19193-5758-4D10-840D-E7C185882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79194-8BCA-4689-966C-10EF281AE1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35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B75F22A-0822-4804-A21D-2D09FFA44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55F5604F-38E8-4D4D-85EE-D76DA733A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07B9B10B-DC82-45BD-A690-51AD54911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50C4-4BCE-4BD5-A9C6-584AFE865843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26A9A37E-A094-4F9D-BF98-B7397457B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00C0F3B9-1862-432A-8B07-ED95A715C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79194-8BCA-4689-966C-10EF281AE1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75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B3AB0240-819A-4F68-BC64-8CC71B1C0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6BB7A1A5-853A-4667-9C7D-64A8519B02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61B7941F-5994-4FC1-B833-A32F1FC248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D35EA3EC-7401-4B28-AE9A-C1C069895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50C4-4BCE-4BD5-A9C6-584AFE865843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11BEA710-DE78-4942-A09C-82E1B82CD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4836DE88-3271-46B2-BED5-245BF707F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79194-8BCA-4689-966C-10EF281AE1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561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ED0B7B3-97EC-4475-9151-5AEE6F8B9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EDBE2452-62E4-4AE6-884E-21815473D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EE5AB8B1-A153-4C3F-847D-826FCBE9F3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tekstu 4">
            <a:extLst>
              <a:ext uri="{FF2B5EF4-FFF2-40B4-BE49-F238E27FC236}">
                <a16:creationId xmlns="" xmlns:a16="http://schemas.microsoft.com/office/drawing/2014/main" id="{4A7AB4D2-AB37-4A66-9B4A-A9ECFA4EAE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="" xmlns:a16="http://schemas.microsoft.com/office/drawing/2014/main" id="{84E7295D-BB74-4B8C-AA77-4DF817E39A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Symbol zastępczy daty 6">
            <a:extLst>
              <a:ext uri="{FF2B5EF4-FFF2-40B4-BE49-F238E27FC236}">
                <a16:creationId xmlns="" xmlns:a16="http://schemas.microsoft.com/office/drawing/2014/main" id="{4876D112-8E8D-4FE5-B695-BD94F5EB4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50C4-4BCE-4BD5-A9C6-584AFE865843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8" name="Symbol zastępczy stopki 7">
            <a:extLst>
              <a:ext uri="{FF2B5EF4-FFF2-40B4-BE49-F238E27FC236}">
                <a16:creationId xmlns="" xmlns:a16="http://schemas.microsoft.com/office/drawing/2014/main" id="{E4D4B94F-9426-4D90-BF8D-216431CA6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="" xmlns:a16="http://schemas.microsoft.com/office/drawing/2014/main" id="{87EF667F-95BB-4B47-BCD1-C87B43824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79194-8BCA-4689-966C-10EF281AE1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138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238603C-1E60-49B6-9157-A2D400386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daty 2">
            <a:extLst>
              <a:ext uri="{FF2B5EF4-FFF2-40B4-BE49-F238E27FC236}">
                <a16:creationId xmlns="" xmlns:a16="http://schemas.microsoft.com/office/drawing/2014/main" id="{988FD558-2D50-45C8-BF0A-AE8FB48E1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50C4-4BCE-4BD5-A9C6-584AFE865843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4" name="Symbol zastępczy stopki 3">
            <a:extLst>
              <a:ext uri="{FF2B5EF4-FFF2-40B4-BE49-F238E27FC236}">
                <a16:creationId xmlns="" xmlns:a16="http://schemas.microsoft.com/office/drawing/2014/main" id="{10CF4338-A7FB-482B-884F-8A3AEF323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="" xmlns:a16="http://schemas.microsoft.com/office/drawing/2014/main" id="{9F872F9C-9182-440C-8E78-EE3B77CE0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79194-8BCA-4689-966C-10EF281AE1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925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="" xmlns:a16="http://schemas.microsoft.com/office/drawing/2014/main" id="{C2FA4E1F-420E-4779-B2CF-FFF9733ED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50C4-4BCE-4BD5-A9C6-584AFE865843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3" name="Symbol zastępczy stopki 2">
            <a:extLst>
              <a:ext uri="{FF2B5EF4-FFF2-40B4-BE49-F238E27FC236}">
                <a16:creationId xmlns="" xmlns:a16="http://schemas.microsoft.com/office/drawing/2014/main" id="{8B41888C-B3E3-4D25-8441-3B2940A61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="" xmlns:a16="http://schemas.microsoft.com/office/drawing/2014/main" id="{163EA4BF-12E0-4A1D-B238-04F179806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79194-8BCA-4689-966C-10EF281AE1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478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4196327-AE3D-4E94-A6BD-05AB148DE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48567CE7-F9CB-4970-8918-983F74115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44F7A2DE-DAAC-436A-9677-16F5B15F8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F8902391-356C-4A2E-BDF6-B13A79E3D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50C4-4BCE-4BD5-A9C6-584AFE865843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F081CC01-F234-4934-AFBD-DFA977DAE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A5623FA2-FC4C-466F-83A9-5BA876EFB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79194-8BCA-4689-966C-10EF281AE1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735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C15C667-C50A-400C-8AF8-326C9913A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obrazu 2">
            <a:extLst>
              <a:ext uri="{FF2B5EF4-FFF2-40B4-BE49-F238E27FC236}">
                <a16:creationId xmlns="" xmlns:a16="http://schemas.microsoft.com/office/drawing/2014/main" id="{FF889629-6DED-4763-B8E8-3CA86A183B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BD3B54E2-7E35-4E44-BA6F-1709AC2954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2730E4DC-EC89-4B26-B22D-F15C24EB3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50C4-4BCE-4BD5-A9C6-584AFE865843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232900AC-C2D3-44A7-8B23-74A2705F1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566EFAAE-3D2B-4703-8CE7-56E2C27ED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79194-8BCA-4689-966C-10EF281AE1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224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="" xmlns:a16="http://schemas.microsoft.com/office/drawing/2014/main" id="{2BBB074C-51B6-4456-B65F-8512932B9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C6DB9416-82E7-490E-8324-EA13CB538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4E5B0C62-20AF-4D6E-BC1A-A0724DA671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350C4-4BCE-4BD5-A9C6-584AFE865843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E8274372-A116-41B2-8E82-2CC54BB052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F88382D1-9FF6-457B-B4A2-C0AF920117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79194-8BCA-4689-966C-10EF281AE1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833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yborg Przyszły Digitalizacja - Darmowe zdjęcie na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458"/>
            <a:ext cx="10319657" cy="687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CAA6301-DD5A-4459-A7C1-C82F4AE3DB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9257" y="1672772"/>
            <a:ext cx="9144000" cy="3494314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cyborgization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the working man. Will the dignity of human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labo</a:t>
            </a:r>
            <a:r>
              <a:rPr lang="pl-PL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survive?</a:t>
            </a:r>
            <a:b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homage to </a:t>
            </a:r>
            <a:r>
              <a:rPr 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Stanisław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Lem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on his centenary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9EC97187-DD8F-4D6D-B726-09813679FA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827" y="5558971"/>
            <a:ext cx="5080001" cy="1092201"/>
          </a:xfrm>
        </p:spPr>
        <p:txBody>
          <a:bodyPr>
            <a:normAutofit fontScale="25000" lnSpcReduction="20000"/>
          </a:bodyPr>
          <a:lstStyle/>
          <a:p>
            <a:endParaRPr lang="pl-PL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pl-PL" sz="8000" dirty="0" smtClean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Sławomir Adamczyk, NSZZ Solidarność </a:t>
            </a:r>
            <a:r>
              <a:rPr lang="en-US" sz="8000" dirty="0" smtClean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8000" dirty="0" smtClean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8000" dirty="0" smtClean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Barbara Surdykowska, NSZZ Solidarność </a:t>
            </a:r>
            <a:r>
              <a:rPr lang="en-US" sz="8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8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8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8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8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80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0638971" y="478970"/>
            <a:ext cx="13643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ADAPT</a:t>
            </a:r>
          </a:p>
          <a:p>
            <a:endParaRPr lang="pl-PL" b="1" dirty="0">
              <a:solidFill>
                <a:srgbClr val="C00000"/>
              </a:solidFill>
            </a:endParaRPr>
          </a:p>
          <a:p>
            <a:r>
              <a:rPr lang="pl-PL" b="1" dirty="0" smtClean="0">
                <a:solidFill>
                  <a:srgbClr val="C00000"/>
                </a:solidFill>
              </a:rPr>
              <a:t>Bergamo</a:t>
            </a:r>
          </a:p>
          <a:p>
            <a:r>
              <a:rPr lang="pl-PL" b="1" dirty="0" smtClean="0">
                <a:solidFill>
                  <a:srgbClr val="C00000"/>
                </a:solidFill>
              </a:rPr>
              <a:t>24-26 </a:t>
            </a:r>
            <a:r>
              <a:rPr lang="pl-PL" b="1" dirty="0" err="1" smtClean="0">
                <a:solidFill>
                  <a:srgbClr val="C00000"/>
                </a:solidFill>
              </a:rPr>
              <a:t>November</a:t>
            </a:r>
            <a:r>
              <a:rPr lang="pl-PL" b="1" dirty="0" smtClean="0">
                <a:solidFill>
                  <a:srgbClr val="C00000"/>
                </a:solidFill>
              </a:rPr>
              <a:t> 2021</a:t>
            </a:r>
            <a:endParaRPr lang="pl-PL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09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D018E5D-E8CD-4FF0-A015-19606ABEF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2" y="350611"/>
            <a:ext cx="10515600" cy="4337503"/>
          </a:xfrm>
        </p:spPr>
        <p:txBody>
          <a:bodyPr>
            <a:normAutofit fontScale="90000"/>
          </a:bodyPr>
          <a:lstStyle/>
          <a:p>
            <a:r>
              <a:rPr lang="pl-PL" sz="4000" b="1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r>
              <a:rPr lang="en-US" sz="4000" dirty="0" err="1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ntroductory</a:t>
            </a:r>
            <a:r>
              <a:rPr lang="en-US" sz="400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pl-PL" sz="400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</a:t>
            </a:r>
            <a:r>
              <a:rPr lang="en-US" sz="4000" dirty="0" err="1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emarks</a:t>
            </a:r>
            <a:r>
              <a:rPr lang="pl-PL" sz="40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pl-PL" sz="40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pl-PL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pl-PL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Human 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being </a:t>
            </a:r>
            <a:r>
              <a:rPr lang="pl-PL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pl-PL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at 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the crossroads: </a:t>
            </a:r>
            <a:r>
              <a:rPr lang="pl-PL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pl-PL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between 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genetic </a:t>
            </a:r>
            <a:r>
              <a:rPr lang="pl-PL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pl-PL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and 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technological </a:t>
            </a:r>
            <a:r>
              <a:rPr lang="pl-PL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pl-PL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0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augmentement</a:t>
            </a:r>
            <a:r>
              <a:rPr lang="pl-PL" sz="4000" dirty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pl-PL" sz="40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sz="4000" b="1" i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="" xmlns:a16="http://schemas.microsoft.com/office/drawing/2014/main" id="{F7E73A21-ED01-4547-8700-319925E873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490" y="1217355"/>
            <a:ext cx="5852160" cy="3758184"/>
          </a:xfrm>
        </p:spPr>
      </p:pic>
    </p:spTree>
    <p:extLst>
      <p:ext uri="{BB962C8B-B14F-4D97-AF65-F5344CB8AC3E}">
        <p14:creationId xmlns:p14="http://schemas.microsoft.com/office/powerpoint/2010/main" val="249770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5DA4E16-6B81-4A4C-9A75-57F45EFE2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57" y="1117599"/>
            <a:ext cx="11074399" cy="5109029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pl-PL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When </a:t>
            </a:r>
            <a:r>
              <a:rPr lang="en-US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 you become a cyborg and what for</a:t>
            </a:r>
            <a:r>
              <a:rPr lang="en-US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  <a:r>
              <a:rPr lang="pl-PL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pl-PL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pl-PL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pl-PL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From 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necessity </a:t>
            </a:r>
            <a:r>
              <a:rPr lang="pl-PL" dirty="0" smtClean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pl-PL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to 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entertainment </a:t>
            </a:r>
            <a:r>
              <a:rPr lang="pl-PL" dirty="0" smtClean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pl-PL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and 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higher art</a:t>
            </a:r>
            <a:r>
              <a:rPr lang="pl-PL" dirty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pl-PL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pl-PL" dirty="0" smtClean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pl-PL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Smartphone </a:t>
            </a:r>
            <a:r>
              <a:rPr lang="pl-PL" dirty="0" smtClean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pl-PL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as 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a part of human </a:t>
            </a:r>
            <a:r>
              <a:rPr lang="pl-PL" dirty="0" smtClean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pl-PL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anatomy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en-US" sz="4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="" xmlns:a16="http://schemas.microsoft.com/office/drawing/2014/main" id="{24199409-F63D-41D8-AADE-8FB939F4EE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857" y="1394708"/>
            <a:ext cx="6060552" cy="3446939"/>
          </a:xfrm>
        </p:spPr>
      </p:pic>
    </p:spTree>
    <p:extLst>
      <p:ext uri="{BB962C8B-B14F-4D97-AF65-F5344CB8AC3E}">
        <p14:creationId xmlns:p14="http://schemas.microsoft.com/office/powerpoint/2010/main" val="68013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B6A86F67-98A5-4B04-8A7B-39D915CB1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42" y="234497"/>
            <a:ext cx="10515600" cy="465681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Dilemmas of the </a:t>
            </a:r>
            <a:r>
              <a:rPr lang="en-US" sz="4000" dirty="0" err="1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cyborgized</a:t>
            </a:r>
            <a:r>
              <a:rPr lang="en-US" sz="40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working man: </a:t>
            </a:r>
            <a:r>
              <a:rPr lang="pl-PL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pl-PL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pl-PL" sz="4000" dirty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pl-PL" sz="40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 </a:t>
            </a:r>
            <a:r>
              <a:rPr lang="pl-PL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ILO </a:t>
            </a:r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Philadelphia </a:t>
            </a:r>
            <a:r>
              <a:rPr lang="pl-PL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pl-PL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Declaration </a:t>
            </a:r>
            <a:r>
              <a:rPr lang="pl-PL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pl-PL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and 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the ownership </a:t>
            </a:r>
            <a:r>
              <a:rPr lang="pl-PL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pl-PL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of 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what you have </a:t>
            </a:r>
            <a:r>
              <a:rPr lang="pl-PL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pl-PL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in 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your brain</a:t>
            </a:r>
            <a:endParaRPr lang="pl-PL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="" xmlns:a16="http://schemas.microsoft.com/office/drawing/2014/main" id="{966C166F-DC0F-48D3-85C8-2DF1B6889F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193" y="1332140"/>
            <a:ext cx="5769729" cy="4351338"/>
          </a:xfrm>
        </p:spPr>
      </p:pic>
    </p:spTree>
    <p:extLst>
      <p:ext uri="{BB962C8B-B14F-4D97-AF65-F5344CB8AC3E}">
        <p14:creationId xmlns:p14="http://schemas.microsoft.com/office/powerpoint/2010/main" val="54347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6B65800-C447-4B3C-B5BC-35FAED7D4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95904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 Devastating Future? </a:t>
            </a:r>
            <a:r>
              <a:rPr lang="pl-PL" sz="40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pl-PL" sz="40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Forced </a:t>
            </a:r>
            <a:r>
              <a:rPr lang="en-US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Cyborgization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 as the Answer to the Mantra of Continuously Increasing </a:t>
            </a:r>
            <a:r>
              <a:rPr lang="en-US" sz="40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Labo</a:t>
            </a:r>
            <a:r>
              <a:rPr lang="pl-PL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r </a:t>
            </a:r>
            <a:r>
              <a:rPr lang="pl-PL" sz="40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Efficiency</a:t>
            </a:r>
            <a:endParaRPr lang="pl-PL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="" xmlns:a16="http://schemas.microsoft.com/office/drawing/2014/main" id="{A8D923F3-431C-4C33-A691-CF43ABA0ED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85" y="2400141"/>
            <a:ext cx="10515600" cy="3811905"/>
          </a:xfrm>
        </p:spPr>
      </p:pic>
    </p:spTree>
    <p:extLst>
      <p:ext uri="{BB962C8B-B14F-4D97-AF65-F5344CB8AC3E}">
        <p14:creationId xmlns:p14="http://schemas.microsoft.com/office/powerpoint/2010/main" val="350778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5574" y="277540"/>
            <a:ext cx="3095625" cy="6282418"/>
          </a:xfrm>
        </p:spPr>
        <p:txBody>
          <a:bodyPr>
            <a:normAutofit fontScale="90000"/>
          </a:bodyPr>
          <a:lstStyle/>
          <a:p>
            <a:r>
              <a:rPr lang="pl-PL" sz="240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pl-PL" sz="240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pl-PL" sz="240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„</a:t>
            </a:r>
            <a:r>
              <a:rPr lang="en-US" sz="240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Until </a:t>
            </a:r>
            <a:r>
              <a:rPr lang="pl-PL" sz="240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pl-PL" sz="240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40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democracy </a:t>
            </a:r>
            <a:r>
              <a:rPr lang="pl-PL" sz="240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pl-PL" sz="240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40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ends </a:t>
            </a:r>
            <a:r>
              <a:rPr lang="pl-PL" sz="240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pl-PL" sz="240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40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and </a:t>
            </a:r>
            <a:r>
              <a:rPr lang="en-US" sz="24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victors </a:t>
            </a:r>
            <a:r>
              <a:rPr lang="pl-PL" sz="240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pl-PL" sz="240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40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show </a:t>
            </a:r>
            <a:r>
              <a:rPr lang="en-US" sz="24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path </a:t>
            </a:r>
            <a:r>
              <a:rPr lang="pl-PL" sz="240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pl-PL" sz="240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40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 follow</a:t>
            </a:r>
            <a:r>
              <a:rPr lang="pl-PL" sz="240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”</a:t>
            </a:r>
            <a:br>
              <a:rPr lang="pl-PL" sz="240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pl-PL" sz="240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pl-PL" sz="240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pl-PL" sz="2400" dirty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pl-PL" sz="24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pl-PL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thank</a:t>
            </a:r>
            <a:r>
              <a:rPr lang="pl-PL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pl-PL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you</a:t>
            </a:r>
            <a:r>
              <a:rPr lang="pl-PL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br>
              <a:rPr lang="pl-PL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pl-PL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for </a:t>
            </a:r>
            <a:r>
              <a:rPr lang="pl-PL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your</a:t>
            </a:r>
            <a:r>
              <a:rPr lang="pl-PL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pl-PL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attention</a:t>
            </a:r>
            <a:r>
              <a:rPr lang="pl-PL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pl-PL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pl-PL" sz="2400" dirty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pl-PL" sz="24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pl-PL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pl-PL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pl-PL" sz="2400" dirty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pl-PL" sz="24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pl-PL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pl-PL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pl-PL" sz="2400" dirty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pl-PL" sz="24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pl-PL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pl-PL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pl-PL" sz="2400" dirty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pl-PL" sz="24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pl-PL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pl-PL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pl-PL" sz="2400" dirty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pl-PL" sz="24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pl-PL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pl-PL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pl-PL" sz="1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Guillermo</a:t>
            </a:r>
            <a:r>
              <a:rPr lang="pl-PL" sz="1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pl-PL" sz="1200" smtClean="0">
                <a:latin typeface="Aharoni" panose="02010803020104030203" pitchFamily="2" charset="-79"/>
                <a:cs typeface="Aharoni" panose="02010803020104030203" pitchFamily="2" charset="-79"/>
              </a:rPr>
              <a:t>JBueno</a:t>
            </a:r>
            <a:r>
              <a:rPr lang="pl-PL" sz="1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pl-PL" sz="1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Cyborg´s</a:t>
            </a:r>
            <a:r>
              <a:rPr lang="pl-PL" sz="1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pl-PL" sz="1200" dirty="0" err="1">
                <a:latin typeface="Aharoni" panose="02010803020104030203" pitchFamily="2" charset="-79"/>
                <a:cs typeface="Aharoni" panose="02010803020104030203" pitchFamily="2" charset="-79"/>
              </a:rPr>
              <a:t>world</a:t>
            </a:r>
            <a:endParaRPr lang="pl-PL" sz="1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AutoShape 2" descr="Kevin Warwick – pierwszy cyborg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056" name="Picture 8" descr="Cyborg´s world&#10;Acrílico sobre lienzo&#10;64x84c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942" y="0"/>
            <a:ext cx="9405256" cy="683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25</Words>
  <Application>Microsoft Office PowerPoint</Application>
  <PresentationFormat>Panoramiczny</PresentationFormat>
  <Paragraphs>12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2" baseType="lpstr">
      <vt:lpstr>Aharoni</vt:lpstr>
      <vt:lpstr>Arial</vt:lpstr>
      <vt:lpstr>Calibri</vt:lpstr>
      <vt:lpstr>Calibri Light</vt:lpstr>
      <vt:lpstr>Times New Roman</vt:lpstr>
      <vt:lpstr>Motyw pakietu Office</vt:lpstr>
      <vt:lpstr>   The cyborgization of the working man. Will the dignity of human labour survive?  In homage to Stanisław Lem on his centenary </vt:lpstr>
      <vt:lpstr>Introductory remarks  Human being  at the crossroads:  between genetic  and technological  augmentement </vt:lpstr>
      <vt:lpstr> When do you become a cyborg and what for?  From necessity  to entertainment  and higher art  Smartphone  as a part of human  anatomy?   </vt:lpstr>
      <vt:lpstr>Dilemmas of the cyborgized working man:   The ILO Philadelphia  Declaration  and the ownership  of what you have  in your brain</vt:lpstr>
      <vt:lpstr>A Devastating Future?  Forced Cyborgization as the Answer to the Mantra of Continuously Increasing Labour Efficiency</vt:lpstr>
      <vt:lpstr> „Until  democracy  ends  and victors  show the path  to follow”   thank you  for your attention           Guillermo JBueno, Cyborg´s world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cyborgization of the working man. Will the dignity of human labor survive? In homage to Stanisław Lem on his centenary.</dc:title>
  <dc:creator>Barbara Surdykowska</dc:creator>
  <cp:lastModifiedBy>Windows User</cp:lastModifiedBy>
  <cp:revision>13</cp:revision>
  <dcterms:created xsi:type="dcterms:W3CDTF">2021-06-24T10:16:20Z</dcterms:created>
  <dcterms:modified xsi:type="dcterms:W3CDTF">2021-11-24T06:50:32Z</dcterms:modified>
</cp:coreProperties>
</file>