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media/image1.jpeg" ContentType="image/jpeg"/>
  <Override PartName="/ppt/media/image5.png" ContentType="image/png"/>
  <Override PartName="/ppt/media/image2.jpeg" ContentType="image/jpeg"/>
  <Override PartName="/ppt/media/image3.png" ContentType="image/png"/>
  <Override PartName="/ppt/media/image4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</p:sldIdLst>
  <p:sldSz cx="9144000" cy="6858000"/>
  <p:notesSz cx="6670675" cy="98710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"/>
          <p:cNvSpPr/>
          <p:nvPr/>
        </p:nvSpPr>
        <p:spPr>
          <a:xfrm>
            <a:off x="0" y="0"/>
            <a:ext cx="6670800" cy="9871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82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890800" cy="495360"/>
          </a:xfrm>
          <a:prstGeom prst="rect">
            <a:avLst/>
          </a:prstGeom>
          <a:noFill/>
          <a:ln w="0">
            <a:noFill/>
          </a:ln>
        </p:spPr>
        <p:txBody>
          <a:bodyPr lIns="89640" rIns="89640" tIns="45000" bIns="45000"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3778200" y="0"/>
            <a:ext cx="2889360" cy="495360"/>
          </a:xfrm>
          <a:prstGeom prst="rect">
            <a:avLst/>
          </a:prstGeom>
          <a:noFill/>
          <a:ln w="0">
            <a:noFill/>
          </a:ln>
        </p:spPr>
        <p:txBody>
          <a:bodyPr lIns="89640" rIns="8964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3CB0E15D-3812-4640-8526-4F34FEAB2D25}" type="datetime">
              <a:rPr b="0" lang="en-US" sz="1200" spc="-1" strike="noStrike">
                <a:solidFill>
                  <a:srgbClr val="000000"/>
                </a:solidFill>
                <a:latin typeface="Calibri"/>
              </a:rPr>
              <a:t>12/09/21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Img"/>
          </p:nvPr>
        </p:nvSpPr>
        <p:spPr>
          <a:xfrm>
            <a:off x="866880" y="741240"/>
            <a:ext cx="4935600" cy="370224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89640" rIns="89640" tIns="45000" bIns="45000" anchor="ctr">
            <a:noAutofit/>
          </a:bodyPr>
          <a:p>
            <a:r>
              <a:rPr b="1" lang="en-US" sz="30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66360" y="4689000"/>
            <a:ext cx="5335560" cy="4442040"/>
          </a:xfrm>
          <a:prstGeom prst="rect">
            <a:avLst/>
          </a:prstGeom>
          <a:noFill/>
          <a:ln w="0">
            <a:noFill/>
          </a:ln>
        </p:spPr>
        <p:txBody>
          <a:bodyPr lIns="89640" rIns="89640" tIns="45000" bIns="450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9375840"/>
            <a:ext cx="2890800" cy="495360"/>
          </a:xfrm>
          <a:prstGeom prst="rect">
            <a:avLst/>
          </a:prstGeom>
          <a:noFill/>
          <a:ln w="0">
            <a:noFill/>
          </a:ln>
        </p:spPr>
        <p:txBody>
          <a:bodyPr lIns="89640" rIns="89640" tIns="45000" bIns="45000" anchor="b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3778200" y="9375840"/>
            <a:ext cx="2889360" cy="495360"/>
          </a:xfrm>
          <a:prstGeom prst="rect">
            <a:avLst/>
          </a:prstGeom>
          <a:noFill/>
          <a:ln w="0">
            <a:noFill/>
          </a:ln>
        </p:spPr>
        <p:txBody>
          <a:bodyPr lIns="89640" rIns="8964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964B1EED-C4F7-45CA-8D61-D0149EF05329}" type="slidenum">
              <a:rPr b="0" lang="nl-NL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ldImg"/>
          </p:nvPr>
        </p:nvSpPr>
        <p:spPr>
          <a:xfrm>
            <a:off x="866880" y="741240"/>
            <a:ext cx="4935600" cy="3702240"/>
          </a:xfrm>
          <a:prstGeom prst="rect">
            <a:avLst/>
          </a:prstGeom>
          <a:ln w="0">
            <a:noFill/>
          </a:ln>
        </p:spPr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66360" y="4689000"/>
            <a:ext cx="5335560" cy="4442040"/>
          </a:xfrm>
          <a:prstGeom prst="rect">
            <a:avLst/>
          </a:prstGeom>
          <a:noFill/>
          <a:ln w="0">
            <a:noFill/>
          </a:ln>
        </p:spPr>
        <p:txBody>
          <a:bodyPr lIns="89640" rIns="89640" tIns="45000" bIns="45000" anchor="t">
            <a:noAutofit/>
          </a:bodyPr>
          <a:p>
            <a:pPr>
              <a:spcBef>
                <a:spcPts val="4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Achtergrond: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51"/>
              </a:spcBef>
              <a:buClr>
                <a:srgbClr val="000000"/>
              </a:buClr>
              <a:buFont typeface="Calibri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Onduidelijk waar iedereen mee bezig is: langs elkaar heenwerken ipv samenwerken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51"/>
              </a:spcBef>
              <a:buClr>
                <a:srgbClr val="000000"/>
              </a:buClr>
              <a:buFont typeface="Calibri"/>
              <a:buAutoNum type="arabicPeriod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Oude structuren van bijeenkomsten houdt tweedeling in stand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nl-NL" sz="1200" spc="-1" strike="noStrike">
                <a:solidFill>
                  <a:srgbClr val="000000"/>
                </a:solidFill>
                <a:latin typeface="Calibri"/>
              </a:rPr>
              <a:t>2. Via inhoudelijke verbinding ook sociaal verbinden 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Footer Placeholder 3"/>
          <p:cNvSpPr/>
          <p:nvPr/>
        </p:nvSpPr>
        <p:spPr>
          <a:xfrm>
            <a:off x="0" y="9375840"/>
            <a:ext cx="2890800" cy="49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Slide Number Placeholder 4"/>
          <p:cNvSpPr/>
          <p:nvPr/>
        </p:nvSpPr>
        <p:spPr>
          <a:xfrm>
            <a:off x="3778200" y="9375840"/>
            <a:ext cx="2889360" cy="49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9640" rIns="8964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3379D656-970F-45E2-BFFC-EAD649DA2BA0}" type="slidenum">
              <a:rPr b="0" lang="nl-NL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ldImg"/>
          </p:nvPr>
        </p:nvSpPr>
        <p:spPr>
          <a:xfrm>
            <a:off x="866880" y="741240"/>
            <a:ext cx="4935600" cy="3702240"/>
          </a:xfrm>
          <a:prstGeom prst="rect">
            <a:avLst/>
          </a:prstGeom>
          <a:ln w="0">
            <a:noFill/>
          </a:ln>
        </p:spPr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66360" y="4689000"/>
            <a:ext cx="5335560" cy="4442040"/>
          </a:xfrm>
          <a:prstGeom prst="rect">
            <a:avLst/>
          </a:prstGeom>
          <a:noFill/>
          <a:ln w="0">
            <a:noFill/>
          </a:ln>
        </p:spPr>
        <p:txBody>
          <a:bodyPr lIns="89640" rIns="89640" tIns="45000" bIns="45000" anchor="t">
            <a:noAutofit/>
          </a:bodyPr>
          <a:p>
            <a:pPr>
              <a:spcBef>
                <a:spcPts val="4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nl-NL" sz="1200" spc="-1" strike="noStrike">
                <a:solidFill>
                  <a:srgbClr val="000000"/>
                </a:solidFill>
                <a:latin typeface="Calibri"/>
              </a:rPr>
              <a:t>1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nl-NL" sz="1200" spc="-1" strike="noStrike">
                <a:solidFill>
                  <a:srgbClr val="000000"/>
                </a:solidFill>
                <a:latin typeface="Calibri"/>
              </a:rPr>
              <a:t>2 Strategic choices of bargaining parties to more or less decentralisation relating to power relations, interests, capacities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nl-NL" sz="1200" spc="-1" strike="noStrike">
                <a:solidFill>
                  <a:srgbClr val="000000"/>
                </a:solidFill>
                <a:latin typeface="Calibri"/>
              </a:rPr>
              <a:t>3 Case studies in manufacturing, retail en 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Footer Placeholder 3"/>
          <p:cNvSpPr/>
          <p:nvPr/>
        </p:nvSpPr>
        <p:spPr>
          <a:xfrm>
            <a:off x="0" y="9375840"/>
            <a:ext cx="2890800" cy="49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Slide Number Placeholder 4"/>
          <p:cNvSpPr/>
          <p:nvPr/>
        </p:nvSpPr>
        <p:spPr>
          <a:xfrm>
            <a:off x="3778200" y="9375840"/>
            <a:ext cx="2889360" cy="49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9640" rIns="8964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5FD39314-5192-4696-817C-3CE1100F6627}" type="slidenum">
              <a:rPr b="0" lang="nl-NL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1294920"/>
            <a:ext cx="7391520" cy="8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85800" y="2514240"/>
            <a:ext cx="739152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85800" y="4265640"/>
            <a:ext cx="739152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1294920"/>
            <a:ext cx="7391520" cy="8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85800" y="2514240"/>
            <a:ext cx="360684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473360" y="2514240"/>
            <a:ext cx="360684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85800" y="4265640"/>
            <a:ext cx="360684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473360" y="4265640"/>
            <a:ext cx="360684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85800" y="1294920"/>
            <a:ext cx="7391520" cy="8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85800" y="2514240"/>
            <a:ext cx="237996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185280" y="2514240"/>
            <a:ext cx="237996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5684400" y="2514240"/>
            <a:ext cx="237996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85800" y="4265640"/>
            <a:ext cx="237996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185280" y="4265640"/>
            <a:ext cx="237996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5684400" y="4265640"/>
            <a:ext cx="237996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1294920"/>
            <a:ext cx="7391520" cy="8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85800" y="2514240"/>
            <a:ext cx="7391520" cy="335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6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1294920"/>
            <a:ext cx="7391520" cy="8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85800" y="2514240"/>
            <a:ext cx="7391520" cy="335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1294920"/>
            <a:ext cx="7391520" cy="8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85800" y="2514240"/>
            <a:ext cx="3606840" cy="335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473360" y="2514240"/>
            <a:ext cx="3606840" cy="335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1294920"/>
            <a:ext cx="7391520" cy="8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85800" y="1294920"/>
            <a:ext cx="7391520" cy="38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6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1294920"/>
            <a:ext cx="7391520" cy="8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85800" y="2514240"/>
            <a:ext cx="360684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473360" y="2514240"/>
            <a:ext cx="3606840" cy="335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685800" y="4265640"/>
            <a:ext cx="360684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294920"/>
            <a:ext cx="7391520" cy="8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85800" y="2514240"/>
            <a:ext cx="7391520" cy="335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6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5800" y="1294920"/>
            <a:ext cx="7391520" cy="8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85800" y="2514240"/>
            <a:ext cx="3606840" cy="335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473360" y="2514240"/>
            <a:ext cx="360684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473360" y="4265640"/>
            <a:ext cx="360684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1294920"/>
            <a:ext cx="7391520" cy="8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85800" y="2514240"/>
            <a:ext cx="360684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473360" y="2514240"/>
            <a:ext cx="360684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85800" y="4265640"/>
            <a:ext cx="739152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1294920"/>
            <a:ext cx="7391520" cy="8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85800" y="2514240"/>
            <a:ext cx="739152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85800" y="4265640"/>
            <a:ext cx="739152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1294920"/>
            <a:ext cx="7391520" cy="8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85800" y="2514240"/>
            <a:ext cx="360684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473360" y="2514240"/>
            <a:ext cx="360684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85800" y="4265640"/>
            <a:ext cx="360684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473360" y="4265640"/>
            <a:ext cx="360684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5800" y="1294920"/>
            <a:ext cx="7391520" cy="8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85800" y="2514240"/>
            <a:ext cx="237996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3185280" y="2514240"/>
            <a:ext cx="237996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5684400" y="2514240"/>
            <a:ext cx="237996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85800" y="4265640"/>
            <a:ext cx="237996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3185280" y="4265640"/>
            <a:ext cx="237996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5684400" y="4265640"/>
            <a:ext cx="237996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294920"/>
            <a:ext cx="7391520" cy="8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85800" y="2514240"/>
            <a:ext cx="7391520" cy="335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1294920"/>
            <a:ext cx="7391520" cy="8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85800" y="2514240"/>
            <a:ext cx="3606840" cy="335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473360" y="2514240"/>
            <a:ext cx="3606840" cy="335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294920"/>
            <a:ext cx="7391520" cy="8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85800" y="1294920"/>
            <a:ext cx="7391520" cy="388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6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1294920"/>
            <a:ext cx="7391520" cy="8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85800" y="2514240"/>
            <a:ext cx="360684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473360" y="2514240"/>
            <a:ext cx="3606840" cy="335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85800" y="4265640"/>
            <a:ext cx="360684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1294920"/>
            <a:ext cx="7391520" cy="8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85800" y="2514240"/>
            <a:ext cx="3606840" cy="335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473360" y="2514240"/>
            <a:ext cx="360684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473360" y="4265640"/>
            <a:ext cx="360684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1294920"/>
            <a:ext cx="7391520" cy="8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85800" y="2514240"/>
            <a:ext cx="360684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473360" y="2514240"/>
            <a:ext cx="360684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85800" y="4265640"/>
            <a:ext cx="7391520" cy="15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294920"/>
            <a:ext cx="7391520" cy="8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2514240"/>
            <a:ext cx="7391520" cy="335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649"/>
              </a:spcBef>
              <a:buClr>
                <a:srgbClr val="000000"/>
              </a:buClr>
              <a:buSzPct val="60000"/>
              <a:buFont typeface="Wingdings 2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spcBef>
                <a:spcPts val="649"/>
              </a:spcBef>
              <a:buClr>
                <a:srgbClr val="000000"/>
              </a:buClr>
              <a:buSzPct val="60000"/>
              <a:buFont typeface="Wingdings 2" charset="2"/>
              <a:buChar char="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2" marL="1257480" indent="-343080">
              <a:spcBef>
                <a:spcPts val="649"/>
              </a:spcBef>
              <a:buClr>
                <a:srgbClr val="000000"/>
              </a:buClr>
              <a:buSzPct val="80000"/>
              <a:buFont typeface="Wingdings 2" charset="2"/>
              <a:buChar char="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3" marL="1714680" indent="-343080">
              <a:spcBef>
                <a:spcPts val="649"/>
              </a:spcBef>
              <a:buClr>
                <a:srgbClr val="000000"/>
              </a:buClr>
              <a:buSzPct val="80000"/>
              <a:buFont typeface="Wingdings 2" charset="2"/>
              <a:buChar char="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4" marL="2171880" indent="-343080">
              <a:spcBef>
                <a:spcPts val="649"/>
              </a:spcBef>
              <a:buClr>
                <a:srgbClr val="000000"/>
              </a:buClr>
              <a:buSzPct val="80000"/>
              <a:buFont typeface="Wingdings 2" charset="2"/>
              <a:buChar char="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5" marL="2171880" indent="-343080">
              <a:spcBef>
                <a:spcPts val="649"/>
              </a:spcBef>
              <a:buClr>
                <a:srgbClr val="000000"/>
              </a:buClr>
              <a:buSzPct val="80000"/>
              <a:buFont typeface="Wingdings 2" charset="2"/>
              <a:buChar char="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6" marL="2171880" indent="-343080">
              <a:spcBef>
                <a:spcPts val="649"/>
              </a:spcBef>
              <a:buClr>
                <a:srgbClr val="000000"/>
              </a:buClr>
              <a:buSzPct val="80000"/>
              <a:buFont typeface="Wingdings 2" charset="2"/>
              <a:buChar char="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5333760" y="6324120"/>
            <a:ext cx="243828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001000" y="6324120"/>
            <a:ext cx="533520" cy="39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0CF0494C-49ED-49EE-A269-55B983FC74F3}" type="slidenum">
              <a:rPr b="0" lang="nl-NL" sz="1000" spc="-1" strike="noStrike">
                <a:solidFill>
                  <a:srgbClr val="90003e"/>
                </a:solidFill>
                <a:latin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Line 7"/>
          <p:cNvSpPr/>
          <p:nvPr/>
        </p:nvSpPr>
        <p:spPr>
          <a:xfrm>
            <a:off x="7924680" y="6248520"/>
            <a:ext cx="0" cy="304560"/>
          </a:xfrm>
          <a:prstGeom prst="line">
            <a:avLst/>
          </a:prstGeom>
          <a:ln w="9360">
            <a:solidFill>
              <a:srgbClr val="90003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Line 8"/>
          <p:cNvSpPr/>
          <p:nvPr/>
        </p:nvSpPr>
        <p:spPr>
          <a:xfrm>
            <a:off x="5257800" y="6248520"/>
            <a:ext cx="0" cy="304560"/>
          </a:xfrm>
          <a:prstGeom prst="line">
            <a:avLst/>
          </a:prstGeom>
          <a:ln w="9360">
            <a:solidFill>
              <a:srgbClr val="90003e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85800" y="1294920"/>
            <a:ext cx="7391520" cy="83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85800" y="2514240"/>
            <a:ext cx="7391520" cy="335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649"/>
              </a:spcBef>
              <a:buClr>
                <a:srgbClr val="000000"/>
              </a:buClr>
              <a:buSzPct val="60000"/>
              <a:buFont typeface="Wingdings 2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spcBef>
                <a:spcPts val="649"/>
              </a:spcBef>
              <a:buClr>
                <a:srgbClr val="000000"/>
              </a:buClr>
              <a:buSzPct val="60000"/>
              <a:buFont typeface="Wingdings 2" charset="2"/>
              <a:buChar char="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2" marL="1257480" indent="-343080">
              <a:spcBef>
                <a:spcPts val="649"/>
              </a:spcBef>
              <a:buClr>
                <a:srgbClr val="000000"/>
              </a:buClr>
              <a:buSzPct val="80000"/>
              <a:buFont typeface="Wingdings 2" charset="2"/>
              <a:buChar char="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3" marL="1714680" indent="-343080">
              <a:spcBef>
                <a:spcPts val="649"/>
              </a:spcBef>
              <a:buClr>
                <a:srgbClr val="000000"/>
              </a:buClr>
              <a:buSzPct val="80000"/>
              <a:buFont typeface="Wingdings 2" charset="2"/>
              <a:buChar char="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4" marL="2171880" indent="-343080">
              <a:spcBef>
                <a:spcPts val="649"/>
              </a:spcBef>
              <a:buClr>
                <a:srgbClr val="000000"/>
              </a:buClr>
              <a:buSzPct val="80000"/>
              <a:buFont typeface="Wingdings 2" charset="2"/>
              <a:buChar char="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5" marL="2171880" indent="-343080">
              <a:spcBef>
                <a:spcPts val="649"/>
              </a:spcBef>
              <a:buClr>
                <a:srgbClr val="000000"/>
              </a:buClr>
              <a:buSzPct val="80000"/>
              <a:buFont typeface="Wingdings 2" charset="2"/>
              <a:buChar char="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6" marL="2171880" indent="-343080">
              <a:spcBef>
                <a:spcPts val="649"/>
              </a:spcBef>
              <a:buClr>
                <a:srgbClr val="000000"/>
              </a:buClr>
              <a:buSzPct val="80000"/>
              <a:buFont typeface="Wingdings 2" charset="2"/>
              <a:buChar char="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"/>
          <p:cNvPicPr/>
          <p:nvPr/>
        </p:nvPicPr>
        <p:blipFill>
          <a:blip r:embed="rId1"/>
          <a:srcRect l="0" t="-365" r="0" b="3"/>
          <a:stretch/>
        </p:blipFill>
        <p:spPr>
          <a:xfrm>
            <a:off x="-84240" y="876240"/>
            <a:ext cx="9144000" cy="5981760"/>
          </a:xfrm>
          <a:prstGeom prst="rect">
            <a:avLst/>
          </a:prstGeom>
          <a:ln w="0">
            <a:noFill/>
          </a:ln>
        </p:spPr>
      </p:pic>
      <p:sp>
        <p:nvSpPr>
          <p:cNvPr id="89" name="Title 1"/>
          <p:cNvSpPr/>
          <p:nvPr/>
        </p:nvSpPr>
        <p:spPr>
          <a:xfrm>
            <a:off x="216000" y="1486080"/>
            <a:ext cx="7619760" cy="169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9000"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en-US" sz="4400" spc="-1" strike="noStrike">
                <a:solidFill>
                  <a:srgbClr val="ff0000"/>
                </a:solidFill>
                <a:latin typeface="Arial"/>
              </a:rPr>
              <a:t>Comparatives in Decentralised bargaining (CODEBAR) 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Subtitle 2"/>
          <p:cNvSpPr/>
          <p:nvPr/>
        </p:nvSpPr>
        <p:spPr>
          <a:xfrm>
            <a:off x="2324160" y="5006880"/>
            <a:ext cx="6629400" cy="1687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spcBef>
                <a:spcPts val="649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nl-NL" sz="2600" spc="-1" strike="noStrike">
                <a:solidFill>
                  <a:srgbClr val="ffffff"/>
                </a:solidFill>
                <a:latin typeface="Arial"/>
              </a:rPr>
              <a:t>Intro Frank Tros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spcBef>
                <a:spcPts val="649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nl-NL" sz="2600" spc="-1" strike="noStrike">
                <a:solidFill>
                  <a:srgbClr val="ffffff"/>
                </a:solidFill>
                <a:latin typeface="Arial"/>
              </a:rPr>
              <a:t>Conference Adapt-ILO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spcBef>
                <a:spcPts val="649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nl-NL" sz="2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nl-NL" sz="2600" spc="-1" strike="noStrike">
                <a:solidFill>
                  <a:srgbClr val="ffffff"/>
                </a:solidFill>
                <a:latin typeface="Arial"/>
              </a:rPr>
              <a:t>26 November 2021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Picture 3" descr="C:\Users\spostma1\AppData\Local\Microsoft\Windows\Temporary Internet Files\Content.Word\aiashsi.final.png"/>
          <p:cNvPicPr/>
          <p:nvPr/>
        </p:nvPicPr>
        <p:blipFill>
          <a:blip r:embed="rId2"/>
          <a:stretch/>
        </p:blipFill>
        <p:spPr>
          <a:xfrm>
            <a:off x="6718320" y="235080"/>
            <a:ext cx="2057400" cy="34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990720"/>
            <a:ext cx="7391520" cy="32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nl-NL" sz="1800" spc="-1" strike="noStrike">
                <a:solidFill>
                  <a:srgbClr val="000000"/>
                </a:solidFill>
                <a:latin typeface="Arial"/>
              </a:rPr>
              <a:t>Common research framework in 8 European countries</a:t>
            </a:r>
            <a:endParaRPr b="1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Oval 3"/>
          <p:cNvSpPr/>
          <p:nvPr/>
        </p:nvSpPr>
        <p:spPr>
          <a:xfrm>
            <a:off x="676440" y="1446120"/>
            <a:ext cx="3357360" cy="2229120"/>
          </a:xfrm>
          <a:prstGeom prst="ellipse">
            <a:avLst/>
          </a:prstGeom>
          <a:gradFill rotWithShape="0">
            <a:gsLst>
              <a:gs pos="0">
                <a:srgbClr val="b5e5e9"/>
              </a:gs>
              <a:gs pos="100000">
                <a:srgbClr val="cbffff"/>
              </a:gs>
            </a:gsLst>
            <a:lin ang="16200000"/>
          </a:gradFill>
          <a:ln w="9360">
            <a:solidFill>
              <a:srgbClr val="b6dcdf"/>
            </a:solidFill>
            <a:miter/>
          </a:ln>
          <a:effectLst>
            <a:outerShdw dist="2304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nl-NL" sz="1600" spc="-1" strike="noStrike" u="sng">
                <a:solidFill>
                  <a:srgbClr val="ff0000"/>
                </a:solidFill>
                <a:uFillTx/>
                <a:latin typeface="Arial"/>
              </a:rPr>
              <a:t>Regulative contexts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nl-NL" sz="1600" spc="-1" strike="noStrike">
                <a:solidFill>
                  <a:srgbClr val="000000"/>
                </a:solidFill>
                <a:latin typeface="Arial"/>
              </a:rPr>
              <a:t>Institutions in collective bargaining and employee representation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Oval 4"/>
          <p:cNvSpPr/>
          <p:nvPr/>
        </p:nvSpPr>
        <p:spPr>
          <a:xfrm>
            <a:off x="4854600" y="1446120"/>
            <a:ext cx="3222720" cy="2229120"/>
          </a:xfrm>
          <a:prstGeom prst="ellipse">
            <a:avLst/>
          </a:prstGeom>
          <a:gradFill rotWithShape="0">
            <a:gsLst>
              <a:gs pos="0">
                <a:srgbClr val="b5e5e9"/>
              </a:gs>
              <a:gs pos="100000">
                <a:srgbClr val="cbffff"/>
              </a:gs>
            </a:gsLst>
            <a:lin ang="16200000"/>
          </a:gradFill>
          <a:ln w="9360">
            <a:solidFill>
              <a:srgbClr val="b6dcdf"/>
            </a:solidFill>
            <a:miter/>
          </a:ln>
          <a:effectLst>
            <a:outerShdw dist="2304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nl-NL" sz="1600" spc="-1" strike="noStrike" u="sng">
                <a:solidFill>
                  <a:srgbClr val="ff0000"/>
                </a:solidFill>
                <a:uFillTx/>
                <a:latin typeface="Arial"/>
              </a:rPr>
              <a:t>Strategies/resources</a:t>
            </a:r>
            <a:r>
              <a:rPr b="1" lang="nl-NL" sz="1600" spc="-1" strike="noStrike">
                <a:solidFill>
                  <a:srgbClr val="000000"/>
                </a:solidFill>
                <a:latin typeface="Arial"/>
              </a:rPr>
              <a:t>Decentralised bargaining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nl-NL" sz="1600" spc="-1" strike="noStrike">
                <a:solidFill>
                  <a:srgbClr val="000000"/>
                </a:solidFill>
                <a:latin typeface="Arial"/>
              </a:rPr>
              <a:t>employers, unions,  workers representatives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Oval 5"/>
          <p:cNvSpPr/>
          <p:nvPr/>
        </p:nvSpPr>
        <p:spPr>
          <a:xfrm>
            <a:off x="1660680" y="4029120"/>
            <a:ext cx="4935240" cy="1874880"/>
          </a:xfrm>
          <a:prstGeom prst="ellipse">
            <a:avLst/>
          </a:prstGeom>
          <a:gradFill rotWithShape="0">
            <a:gsLst>
              <a:gs pos="0">
                <a:srgbClr val="b5e5e9"/>
              </a:gs>
              <a:gs pos="100000">
                <a:srgbClr val="cbffff"/>
              </a:gs>
            </a:gsLst>
            <a:lin ang="16200000"/>
          </a:gradFill>
          <a:ln w="9360">
            <a:solidFill>
              <a:srgbClr val="b6dcdf"/>
            </a:solidFill>
            <a:miter/>
          </a:ln>
          <a:effectLst>
            <a:outerShdw dist="2304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nl-NL" sz="1600" spc="-1" strike="noStrike">
                <a:solidFill>
                  <a:srgbClr val="ff0000"/>
                </a:solidFill>
                <a:latin typeface="Arial"/>
              </a:rPr>
              <a:t>Practises</a:t>
            </a:r>
            <a:r>
              <a:rPr b="1" lang="nl-NL" sz="1600" spc="-1" strike="noStrike">
                <a:solidFill>
                  <a:srgbClr val="000000"/>
                </a:solidFill>
                <a:latin typeface="Arial"/>
              </a:rPr>
              <a:t> company bargaining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nl-NL" sz="1600" spc="-1" strike="noStrike">
                <a:solidFill>
                  <a:srgbClr val="000000"/>
                </a:solidFill>
                <a:latin typeface="Arial"/>
              </a:rPr>
              <a:t>Quality of negotatiations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nl-NL" sz="1600" spc="-1" strike="noStrike">
                <a:solidFill>
                  <a:srgbClr val="000000"/>
                </a:solidFill>
                <a:latin typeface="Arial"/>
              </a:rPr>
              <a:t>Bargaining results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nl-NL" sz="1600" spc="-1" strike="noStrike">
                <a:solidFill>
                  <a:srgbClr val="000000"/>
                </a:solidFill>
                <a:latin typeface="Arial"/>
              </a:rPr>
              <a:t>Role workers representatives other than unions?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i="1" lang="nl-NL" sz="1600" spc="-1" strike="noStrike">
                <a:solidFill>
                  <a:srgbClr val="000000"/>
                </a:solidFill>
                <a:latin typeface="Arial"/>
              </a:rPr>
              <a:t>Cases in Manufacturing &amp; Retail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Picture 3" descr="C:\Users\spostma1\AppData\Local\Microsoft\Windows\Temporary Internet Files\Content.Word\aiashsi.final.png"/>
          <p:cNvPicPr/>
          <p:nvPr/>
        </p:nvPicPr>
        <p:blipFill>
          <a:blip r:embed="rId1"/>
          <a:stretch/>
        </p:blipFill>
        <p:spPr>
          <a:xfrm>
            <a:off x="6718320" y="235080"/>
            <a:ext cx="2057400" cy="342720"/>
          </a:xfrm>
          <a:prstGeom prst="rect">
            <a:avLst/>
          </a:prstGeom>
          <a:ln w="0">
            <a:noFill/>
          </a:ln>
        </p:spPr>
      </p:pic>
      <p:cxnSp>
        <p:nvCxnSpPr>
          <p:cNvPr id="97" name="Straight Arrow Connector 2"/>
          <p:cNvCxnSpPr/>
          <p:nvPr/>
        </p:nvCxnSpPr>
        <p:spPr>
          <a:xfrm>
            <a:off x="5258880" y="3057120"/>
            <a:ext cx="1080" cy="1080"/>
          </a:xfrm>
          <a:prstGeom prst="straightConnector1">
            <a:avLst/>
          </a:prstGeom>
          <a:ln w="25560">
            <a:solidFill>
              <a:srgbClr val="bbe0e3"/>
            </a:solidFill>
            <a:miter/>
            <a:tailEnd len="med" type="triangle" w="med"/>
          </a:ln>
        </p:spPr>
      </p:cxnSp>
      <p:sp>
        <p:nvSpPr>
          <p:cNvPr id="98" name="Arrow: Right 11"/>
          <p:cNvSpPr/>
          <p:nvPr/>
        </p:nvSpPr>
        <p:spPr>
          <a:xfrm>
            <a:off x="3666960" y="2538360"/>
            <a:ext cx="1568520" cy="484200"/>
          </a:xfrm>
          <a:custGeom>
            <a:avLst/>
            <a:gdLst/>
            <a:ahLst/>
            <a:rect l="0" t="0" r="r" b="b"/>
            <a:pathLst>
              <a:path w="4359" h="1347">
                <a:moveTo>
                  <a:pt x="0" y="336"/>
                </a:moveTo>
                <a:lnTo>
                  <a:pt x="3685" y="336"/>
                </a:lnTo>
                <a:lnTo>
                  <a:pt x="3685" y="0"/>
                </a:lnTo>
                <a:lnTo>
                  <a:pt x="4358" y="673"/>
                </a:lnTo>
                <a:lnTo>
                  <a:pt x="3685" y="1346"/>
                </a:lnTo>
                <a:lnTo>
                  <a:pt x="3685" y="1009"/>
                </a:lnTo>
                <a:lnTo>
                  <a:pt x="0" y="1009"/>
                </a:lnTo>
                <a:lnTo>
                  <a:pt x="0" y="336"/>
                </a:lnTo>
              </a:path>
            </a:pathLst>
          </a:custGeom>
          <a:solidFill>
            <a:srgbClr val="ff0000"/>
          </a:solidFill>
          <a:ln w="9360">
            <a:solidFill>
              <a:srgbClr val="b6dcdf"/>
            </a:solidFill>
            <a:miter/>
          </a:ln>
          <a:effectLst>
            <a:outerShdw dist="2304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9" name="Arrow: Down 18"/>
          <p:cNvSpPr/>
          <p:nvPr/>
        </p:nvSpPr>
        <p:spPr>
          <a:xfrm>
            <a:off x="5559480" y="3427560"/>
            <a:ext cx="484200" cy="976320"/>
          </a:xfrm>
          <a:custGeom>
            <a:avLst/>
            <a:gdLst/>
            <a:ahLst/>
            <a:rect l="0" t="0" r="r" b="b"/>
            <a:pathLst>
              <a:path w="1347" h="2714">
                <a:moveTo>
                  <a:pt x="336" y="0"/>
                </a:moveTo>
                <a:lnTo>
                  <a:pt x="336" y="2040"/>
                </a:lnTo>
                <a:lnTo>
                  <a:pt x="0" y="2040"/>
                </a:lnTo>
                <a:lnTo>
                  <a:pt x="673" y="2713"/>
                </a:lnTo>
                <a:lnTo>
                  <a:pt x="1346" y="2040"/>
                </a:lnTo>
                <a:lnTo>
                  <a:pt x="1009" y="2040"/>
                </a:lnTo>
                <a:lnTo>
                  <a:pt x="1009" y="0"/>
                </a:lnTo>
                <a:lnTo>
                  <a:pt x="336" y="0"/>
                </a:lnTo>
              </a:path>
            </a:pathLst>
          </a:custGeom>
          <a:solidFill>
            <a:srgbClr val="ff0000"/>
          </a:solidFill>
          <a:ln w="9360">
            <a:solidFill>
              <a:srgbClr val="b6dcdf"/>
            </a:solidFill>
            <a:miter/>
          </a:ln>
          <a:effectLst>
            <a:outerShdw dist="2304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2890</TotalTime>
  <Application>LibreOffice/7.2.1.2$Linux_X86_64 LibreOffice_project/20$Build-2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2011-03-08T17:20:54Z</dcterms:created>
  <dc:creator>Tweede correctie</dc:creator>
  <dc:description/>
  <dc:language>en-US</dc:language>
  <cp:lastModifiedBy>Frank Tros</cp:lastModifiedBy>
  <cp:lastPrinted>2021-06-23T15:20:22Z</cp:lastPrinted>
  <dcterms:modified xsi:type="dcterms:W3CDTF">2021-11-24T18:42:21Z</dcterms:modified>
  <cp:revision>256</cp:revision>
  <dc:subject/>
  <dc:title>Sociale Rechtshulp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0x0101004365DCB28A6C6C45ACB24F16D99E6C64</vt:lpwstr>
  </property>
</Properties>
</file>