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267" r:id="rId4"/>
    <p:sldId id="265" r:id="rId5"/>
    <p:sldId id="268" r:id="rId6"/>
    <p:sldId id="269" r:id="rId7"/>
    <p:sldId id="270" r:id="rId8"/>
    <p:sldId id="271" r:id="rId9"/>
    <p:sldId id="272" r:id="rId10"/>
    <p:sldId id="273" r:id="rId11"/>
    <p:sldId id="281" r:id="rId12"/>
    <p:sldId id="274" r:id="rId13"/>
    <p:sldId id="275" r:id="rId14"/>
    <p:sldId id="276" r:id="rId15"/>
    <p:sldId id="277" r:id="rId16"/>
    <p:sldId id="278" r:id="rId17"/>
    <p:sldId id="279" r:id="rId18"/>
    <p:sldId id="280"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1E2F4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3" autoAdjust="0"/>
    <p:restoredTop sz="94667" autoAdjust="0"/>
  </p:normalViewPr>
  <p:slideViewPr>
    <p:cSldViewPr snapToGrid="0">
      <p:cViewPr varScale="1">
        <p:scale>
          <a:sx n="112" d="100"/>
          <a:sy n="112" d="100"/>
        </p:scale>
        <p:origin x="2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23EAD-F2A5-4D60-97CF-05A2C3EB3EBD}" type="datetimeFigureOut">
              <a:rPr lang="it-IT" smtClean="0"/>
              <a:t>20/11/21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BE629-9C4F-40F6-83D0-B3CE9ECE0340}" type="slidenum">
              <a:rPr lang="it-IT" smtClean="0"/>
              <a:t>‹N›</a:t>
            </a:fld>
            <a:endParaRPr lang="it-IT"/>
          </a:p>
        </p:txBody>
      </p:sp>
    </p:spTree>
    <p:extLst>
      <p:ext uri="{BB962C8B-B14F-4D97-AF65-F5344CB8AC3E}">
        <p14:creationId xmlns:p14="http://schemas.microsoft.com/office/powerpoint/2010/main" val="311974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dapt.i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dapt.it/"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englishbulletin.adapt.it/" TargetMode="External"/><Relationship Id="rId2" Type="http://schemas.openxmlformats.org/officeDocument/2006/relationships/hyperlink" Target="http://www.adapt.it/"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twitter.com/adaptland"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DAPT_EN_16_9_prima_pagin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990F4820-D1BB-420A-BF67-5F1B000A8329}"/>
              </a:ext>
            </a:extLst>
          </p:cNvPr>
          <p:cNvGrpSpPr/>
          <p:nvPr userDrawn="1"/>
        </p:nvGrpSpPr>
        <p:grpSpPr>
          <a:xfrm>
            <a:off x="1143002" y="250241"/>
            <a:ext cx="9905999" cy="983743"/>
            <a:chOff x="1143001" y="250239"/>
            <a:chExt cx="9905998" cy="983743"/>
          </a:xfrm>
        </p:grpSpPr>
        <p:pic>
          <p:nvPicPr>
            <p:cNvPr id="3" name="Immagine 2" descr="ADAPT.png">
              <a:hlinkClick r:id="rId2"/>
              <a:extLst>
                <a:ext uri="{FF2B5EF4-FFF2-40B4-BE49-F238E27FC236}">
                  <a16:creationId xmlns:a16="http://schemas.microsoft.com/office/drawing/2014/main" id="{73578986-2BA6-48E2-B3F7-69461CD98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894" y="250239"/>
              <a:ext cx="1632213" cy="510667"/>
            </a:xfrm>
            <a:prstGeom prst="rect">
              <a:avLst/>
            </a:prstGeom>
          </p:spPr>
        </p:pic>
        <p:sp>
          <p:nvSpPr>
            <p:cNvPr id="4" name="CasellaDiTesto 3">
              <a:hlinkClick r:id="rId2"/>
              <a:extLst>
                <a:ext uri="{FF2B5EF4-FFF2-40B4-BE49-F238E27FC236}">
                  <a16:creationId xmlns:a16="http://schemas.microsoft.com/office/drawing/2014/main" id="{4FC50265-128A-4D08-9DD1-AB013C82D7CA}"/>
                </a:ext>
              </a:extLst>
            </p:cNvPr>
            <p:cNvSpPr txBox="1"/>
            <p:nvPr/>
          </p:nvSpPr>
          <p:spPr>
            <a:xfrm>
              <a:off x="1143001" y="860381"/>
              <a:ext cx="9905998" cy="373601"/>
            </a:xfrm>
            <a:prstGeom prst="rect">
              <a:avLst/>
            </a:prstGeom>
            <a:noFill/>
          </p:spPr>
          <p:txBody>
            <a:bodyPr wrap="square" lIns="0" tIns="0" rIns="0" bIns="0" rtlCol="0" anchor="ctr" anchorCtr="0">
              <a:noAutofit/>
            </a:bodyPr>
            <a:lstStyle/>
            <a:p>
              <a:pPr algn="ctr"/>
              <a:r>
                <a:rPr lang="en-GB" sz="2000" baseline="30000" noProof="0" dirty="0">
                  <a:solidFill>
                    <a:srgbClr val="CC0000"/>
                  </a:solidFill>
                  <a:latin typeface="Century Gothic" panose="020B0502020202020204" pitchFamily="34" charset="0"/>
                  <a:cs typeface="Helvetica"/>
                </a:rPr>
                <a:t>Association for International and Comparative Studies in the Field of Labour Law and Industrial Relations</a:t>
              </a:r>
            </a:p>
          </p:txBody>
        </p:sp>
      </p:grpSp>
      <p:sp>
        <p:nvSpPr>
          <p:cNvPr id="5" name="Rettangolo 4">
            <a:extLst>
              <a:ext uri="{FF2B5EF4-FFF2-40B4-BE49-F238E27FC236}">
                <a16:creationId xmlns:a16="http://schemas.microsoft.com/office/drawing/2014/main" id="{9D72EE28-50D7-4C17-B767-D5A36A9387A2}"/>
              </a:ext>
            </a:extLst>
          </p:cNvPr>
          <p:cNvSpPr/>
          <p:nvPr userDrawn="1"/>
        </p:nvSpPr>
        <p:spPr>
          <a:xfrm>
            <a:off x="-600" y="1323193"/>
            <a:ext cx="12193200" cy="623638"/>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Tree>
    <p:extLst>
      <p:ext uri="{BB962C8B-B14F-4D97-AF65-F5344CB8AC3E}">
        <p14:creationId xmlns:p14="http://schemas.microsoft.com/office/powerpoint/2010/main" val="295694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ADAPT_01_EN_16_9_interno">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5650BB57-8C2C-4562-9ED0-C2389186314A}"/>
              </a:ext>
            </a:extLst>
          </p:cNvPr>
          <p:cNvGrpSpPr/>
          <p:nvPr userDrawn="1"/>
        </p:nvGrpSpPr>
        <p:grpSpPr>
          <a:xfrm>
            <a:off x="-2754" y="-6"/>
            <a:ext cx="540001" cy="6869017"/>
            <a:chOff x="-2754" y="-6"/>
            <a:chExt cx="540001" cy="6869017"/>
          </a:xfrm>
        </p:grpSpPr>
        <p:sp>
          <p:nvSpPr>
            <p:cNvPr id="3" name="Rettangolo 2">
              <a:extLst>
                <a:ext uri="{FF2B5EF4-FFF2-40B4-BE49-F238E27FC236}">
                  <a16:creationId xmlns:a16="http://schemas.microsoft.com/office/drawing/2014/main" id="{9E0C5E24-A44A-4AD5-B493-C4FD9A08BFC0}"/>
                </a:ext>
              </a:extLst>
            </p:cNvPr>
            <p:cNvSpPr/>
            <p:nvPr/>
          </p:nvSpPr>
          <p:spPr>
            <a:xfrm rot="16200000">
              <a:off x="27401" y="6359167"/>
              <a:ext cx="479689" cy="540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pic>
          <p:nvPicPr>
            <p:cNvPr id="4" name="Immagine 3" descr="ADAPT.png">
              <a:hlinkClick r:id="rId2"/>
              <a:extLst>
                <a:ext uri="{FF2B5EF4-FFF2-40B4-BE49-F238E27FC236}">
                  <a16:creationId xmlns:a16="http://schemas.microsoft.com/office/drawing/2014/main" id="{0C9B9AE9-BC1E-48F7-9A9A-3A71D95C4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52011" y="5474412"/>
              <a:ext cx="1265707" cy="396000"/>
            </a:xfrm>
            <a:prstGeom prst="rect">
              <a:avLst/>
            </a:prstGeom>
          </p:spPr>
        </p:pic>
        <p:sp>
          <p:nvSpPr>
            <p:cNvPr id="5" name="Rettangolo 4">
              <a:extLst>
                <a:ext uri="{FF2B5EF4-FFF2-40B4-BE49-F238E27FC236}">
                  <a16:creationId xmlns:a16="http://schemas.microsoft.com/office/drawing/2014/main" id="{578897C1-B6C9-47F7-BE33-2B490AB2A135}"/>
                </a:ext>
              </a:extLst>
            </p:cNvPr>
            <p:cNvSpPr/>
            <p:nvPr/>
          </p:nvSpPr>
          <p:spPr>
            <a:xfrm rot="16200000">
              <a:off x="-2213238" y="2210479"/>
              <a:ext cx="4960969" cy="540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spTree>
    <p:extLst>
      <p:ext uri="{BB962C8B-B14F-4D97-AF65-F5344CB8AC3E}">
        <p14:creationId xmlns:p14="http://schemas.microsoft.com/office/powerpoint/2010/main" val="347938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ADAPT_01_EN_16_9_ultima pagina">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F041DE4C-98A5-4220-980E-8B7BCCEF3953}"/>
              </a:ext>
            </a:extLst>
          </p:cNvPr>
          <p:cNvGrpSpPr/>
          <p:nvPr userDrawn="1"/>
        </p:nvGrpSpPr>
        <p:grpSpPr>
          <a:xfrm>
            <a:off x="-2754" y="-6"/>
            <a:ext cx="540001" cy="6869017"/>
            <a:chOff x="-2754" y="-6"/>
            <a:chExt cx="540001" cy="6869017"/>
          </a:xfrm>
        </p:grpSpPr>
        <p:sp>
          <p:nvSpPr>
            <p:cNvPr id="3" name="Rettangolo 2">
              <a:extLst>
                <a:ext uri="{FF2B5EF4-FFF2-40B4-BE49-F238E27FC236}">
                  <a16:creationId xmlns:a16="http://schemas.microsoft.com/office/drawing/2014/main" id="{9E0C5E24-A44A-4AD5-B493-C4FD9A08BFC0}"/>
                </a:ext>
              </a:extLst>
            </p:cNvPr>
            <p:cNvSpPr/>
            <p:nvPr/>
          </p:nvSpPr>
          <p:spPr>
            <a:xfrm rot="16200000">
              <a:off x="27401" y="6359167"/>
              <a:ext cx="479689" cy="540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pic>
          <p:nvPicPr>
            <p:cNvPr id="4" name="Immagine 3" descr="ADAPT.png">
              <a:hlinkClick r:id="rId2"/>
              <a:extLst>
                <a:ext uri="{FF2B5EF4-FFF2-40B4-BE49-F238E27FC236}">
                  <a16:creationId xmlns:a16="http://schemas.microsoft.com/office/drawing/2014/main" id="{0C9B9AE9-BC1E-48F7-9A9A-3A71D95C4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52011" y="5474412"/>
              <a:ext cx="1265707" cy="396000"/>
            </a:xfrm>
            <a:prstGeom prst="rect">
              <a:avLst/>
            </a:prstGeom>
          </p:spPr>
        </p:pic>
        <p:sp>
          <p:nvSpPr>
            <p:cNvPr id="5" name="Rettangolo 4">
              <a:extLst>
                <a:ext uri="{FF2B5EF4-FFF2-40B4-BE49-F238E27FC236}">
                  <a16:creationId xmlns:a16="http://schemas.microsoft.com/office/drawing/2014/main" id="{578897C1-B6C9-47F7-BE33-2B490AB2A135}"/>
                </a:ext>
              </a:extLst>
            </p:cNvPr>
            <p:cNvSpPr/>
            <p:nvPr/>
          </p:nvSpPr>
          <p:spPr>
            <a:xfrm rot="16200000">
              <a:off x="-2213238" y="2210479"/>
              <a:ext cx="4960969" cy="540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grpSp>
      <p:sp>
        <p:nvSpPr>
          <p:cNvPr id="7" name="Ovale 6">
            <a:extLst>
              <a:ext uri="{FF2B5EF4-FFF2-40B4-BE49-F238E27FC236}">
                <a16:creationId xmlns:a16="http://schemas.microsoft.com/office/drawing/2014/main" id="{E8A60FE8-504B-4D57-A8EE-552A0FC2BCF1}"/>
              </a:ext>
            </a:extLst>
          </p:cNvPr>
          <p:cNvSpPr/>
          <p:nvPr userDrawn="1"/>
        </p:nvSpPr>
        <p:spPr>
          <a:xfrm>
            <a:off x="1909971" y="-187571"/>
            <a:ext cx="720000" cy="720000"/>
          </a:xfrm>
          <a:prstGeom prst="ellipse">
            <a:avLst/>
          </a:prstGeom>
          <a:gradFill>
            <a:gsLst>
              <a:gs pos="0">
                <a:schemeClr val="bg1"/>
              </a:gs>
              <a:gs pos="25000">
                <a:schemeClr val="bg1"/>
              </a:gs>
              <a:gs pos="61000">
                <a:schemeClr val="bg1">
                  <a:lumMod val="85000"/>
                </a:schemeClr>
              </a:gs>
              <a:gs pos="100000">
                <a:schemeClr val="bg1">
                  <a:lumMod val="75000"/>
                </a:schemeClr>
              </a:gs>
            </a:gsLst>
            <a:lin ang="5400000" scaled="1"/>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8" name="Sottotitolo 2">
            <a:extLst>
              <a:ext uri="{FF2B5EF4-FFF2-40B4-BE49-F238E27FC236}">
                <a16:creationId xmlns:a16="http://schemas.microsoft.com/office/drawing/2014/main" id="{CBE2D0E3-6544-4844-BB74-9EBE8473A086}"/>
              </a:ext>
            </a:extLst>
          </p:cNvPr>
          <p:cNvSpPr txBox="1">
            <a:spLocks/>
          </p:cNvSpPr>
          <p:nvPr userDrawn="1"/>
        </p:nvSpPr>
        <p:spPr>
          <a:xfrm>
            <a:off x="1485585" y="2426730"/>
            <a:ext cx="7772401" cy="668162"/>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GB" sz="4400" b="1" noProof="0" dirty="0">
                <a:solidFill>
                  <a:schemeClr val="bg1">
                    <a:lumMod val="75000"/>
                  </a:schemeClr>
                </a:solidFill>
                <a:latin typeface="Century Gothic" panose="020B0502020202020204" pitchFamily="34" charset="0"/>
                <a:cs typeface="Helvetica"/>
              </a:rPr>
              <a:t>Th   nks</a:t>
            </a:r>
            <a:r>
              <a:rPr lang="en-GB" sz="4400" b="1" noProof="0" dirty="0">
                <a:solidFill>
                  <a:srgbClr val="CC0000"/>
                </a:solidFill>
                <a:latin typeface="Century Gothic" panose="020B0502020202020204" pitchFamily="34" charset="0"/>
                <a:cs typeface="Helvetica"/>
              </a:rPr>
              <a:t>.</a:t>
            </a:r>
          </a:p>
        </p:txBody>
      </p:sp>
      <p:pic>
        <p:nvPicPr>
          <p:cNvPr id="9" name="Immagine 8">
            <a:hlinkClick r:id="rId2"/>
            <a:extLst>
              <a:ext uri="{FF2B5EF4-FFF2-40B4-BE49-F238E27FC236}">
                <a16:creationId xmlns:a16="http://schemas.microsoft.com/office/drawing/2014/main" id="{0CDCD958-7B84-4BBF-A0A6-F9E08C3F38C0}"/>
              </a:ext>
            </a:extLst>
          </p:cNvPr>
          <p:cNvPicPr>
            <a:picLocks noChangeAspect="1"/>
          </p:cNvPicPr>
          <p:nvPr userDrawn="1"/>
        </p:nvPicPr>
        <p:blipFill>
          <a:blip r:embed="rId4"/>
          <a:stretch>
            <a:fillRect/>
          </a:stretch>
        </p:blipFill>
        <p:spPr>
          <a:xfrm>
            <a:off x="2101331" y="2496943"/>
            <a:ext cx="375739" cy="591975"/>
          </a:xfrm>
          <a:prstGeom prst="rect">
            <a:avLst/>
          </a:prstGeom>
        </p:spPr>
      </p:pic>
      <p:sp>
        <p:nvSpPr>
          <p:cNvPr id="10" name="Ovale 9">
            <a:extLst>
              <a:ext uri="{FF2B5EF4-FFF2-40B4-BE49-F238E27FC236}">
                <a16:creationId xmlns:a16="http://schemas.microsoft.com/office/drawing/2014/main" id="{83BCD9B9-0562-488A-803E-B88836C1E336}"/>
              </a:ext>
            </a:extLst>
          </p:cNvPr>
          <p:cNvSpPr/>
          <p:nvPr userDrawn="1"/>
        </p:nvSpPr>
        <p:spPr>
          <a:xfrm rot="10800000">
            <a:off x="4360981" y="1383321"/>
            <a:ext cx="7200000" cy="7200000"/>
          </a:xfrm>
          <a:prstGeom prst="ellipse">
            <a:avLst/>
          </a:prstGeom>
          <a:gradFill>
            <a:gsLst>
              <a:gs pos="0">
                <a:schemeClr val="bg1"/>
              </a:gs>
              <a:gs pos="25000">
                <a:schemeClr val="bg1"/>
              </a:gs>
              <a:gs pos="61000">
                <a:schemeClr val="bg1">
                  <a:lumMod val="85000"/>
                </a:schemeClr>
              </a:gs>
              <a:gs pos="100000">
                <a:schemeClr val="bg1">
                  <a:lumMod val="75000"/>
                </a:schemeClr>
              </a:gs>
            </a:gsLst>
            <a:lin ang="5400000" scaled="1"/>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11" name="Sottotitolo 2">
            <a:extLst>
              <a:ext uri="{FF2B5EF4-FFF2-40B4-BE49-F238E27FC236}">
                <a16:creationId xmlns:a16="http://schemas.microsoft.com/office/drawing/2014/main" id="{CC651BFD-98C9-4306-B93B-753F6CC2398D}"/>
              </a:ext>
            </a:extLst>
          </p:cNvPr>
          <p:cNvSpPr txBox="1">
            <a:spLocks/>
          </p:cNvSpPr>
          <p:nvPr userDrawn="1"/>
        </p:nvSpPr>
        <p:spPr>
          <a:xfrm>
            <a:off x="4985349" y="3868415"/>
            <a:ext cx="5650523" cy="2087214"/>
          </a:xfrm>
          <a:prstGeom prst="rect">
            <a:avLst/>
          </a:prstGeom>
        </p:spPr>
        <p:txBody>
          <a:bodyPr vert="horz" lIns="0" tIns="0" rIns="0" bIns="0"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400"/>
              </a:spcBef>
              <a:spcAft>
                <a:spcPts val="400"/>
              </a:spcAft>
            </a:pPr>
            <a:r>
              <a:rPr lang="it-IT" sz="3000" dirty="0">
                <a:solidFill>
                  <a:srgbClr val="CC0000"/>
                </a:solidFill>
                <a:latin typeface="Century Gothic" panose="020B0502020202020204" pitchFamily="34" charset="0"/>
                <a:cs typeface="Helvetica"/>
              </a:rPr>
              <a:t>www.adapt.it</a:t>
            </a:r>
          </a:p>
          <a:p>
            <a:pPr algn="l">
              <a:spcBef>
                <a:spcPts val="400"/>
              </a:spcBef>
              <a:spcAft>
                <a:spcPts val="400"/>
              </a:spcAft>
            </a:pPr>
            <a:r>
              <a:rPr lang="it-IT" sz="3000" b="0" u="none" dirty="0">
                <a:solidFill>
                  <a:srgbClr val="CC0000"/>
                </a:solidFill>
                <a:effectLst/>
                <a:latin typeface="+mj-lt"/>
                <a:ea typeface="Calibri" panose="020F0502020204030204" pitchFamily="34" charset="0"/>
              </a:rPr>
              <a:t>englishbulletin.adapt.it</a:t>
            </a:r>
            <a:endParaRPr lang="it-IT" sz="3000" b="0" u="none" dirty="0">
              <a:solidFill>
                <a:srgbClr val="CC0000"/>
              </a:solidFill>
              <a:latin typeface="+mj-lt"/>
              <a:cs typeface="Helvetica"/>
            </a:endParaRPr>
          </a:p>
          <a:p>
            <a:pPr algn="l">
              <a:spcBef>
                <a:spcPts val="400"/>
              </a:spcBef>
              <a:spcAft>
                <a:spcPts val="400"/>
              </a:spcAft>
            </a:pPr>
            <a:r>
              <a:rPr lang="it-IT" sz="3000" dirty="0">
                <a:solidFill>
                  <a:srgbClr val="CC0000"/>
                </a:solidFill>
                <a:latin typeface="Century Gothic" panose="020B0502020202020204" pitchFamily="34" charset="0"/>
                <a:cs typeface="Helvetica"/>
              </a:rPr>
              <a:t>www.adaptuniversitypress.it</a:t>
            </a:r>
          </a:p>
          <a:p>
            <a:pPr algn="l">
              <a:spcBef>
                <a:spcPts val="400"/>
              </a:spcBef>
              <a:spcAft>
                <a:spcPts val="400"/>
              </a:spcAft>
            </a:pPr>
            <a:r>
              <a:rPr lang="it-IT" sz="3000" dirty="0">
                <a:solidFill>
                  <a:srgbClr val="CC0000"/>
                </a:solidFill>
                <a:latin typeface="Century Gothic" panose="020B0502020202020204" pitchFamily="34" charset="0"/>
                <a:cs typeface="Helvetica"/>
              </a:rPr>
              <a:t>    @adaptland</a:t>
            </a:r>
          </a:p>
          <a:p>
            <a:pPr algn="l">
              <a:spcBef>
                <a:spcPts val="400"/>
              </a:spcBef>
              <a:spcAft>
                <a:spcPts val="400"/>
              </a:spcAft>
            </a:pPr>
            <a:endParaRPr lang="it-IT" sz="2600" dirty="0">
              <a:solidFill>
                <a:srgbClr val="CC0000"/>
              </a:solidFill>
              <a:latin typeface="Century Gothic" panose="020B0502020202020204" pitchFamily="34" charset="0"/>
              <a:cs typeface="Helvetica"/>
            </a:endParaRPr>
          </a:p>
        </p:txBody>
      </p:sp>
      <p:pic>
        <p:nvPicPr>
          <p:cNvPr id="12" name="Immagine 11">
            <a:hlinkClick r:id="rId5"/>
            <a:extLst>
              <a:ext uri="{FF2B5EF4-FFF2-40B4-BE49-F238E27FC236}">
                <a16:creationId xmlns:a16="http://schemas.microsoft.com/office/drawing/2014/main" id="{8AD1192E-38A8-4498-982C-4423A6226A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96080" y="5645724"/>
            <a:ext cx="324320" cy="263584"/>
          </a:xfrm>
          <a:prstGeom prst="rect">
            <a:avLst/>
          </a:prstGeom>
        </p:spPr>
      </p:pic>
      <p:sp>
        <p:nvSpPr>
          <p:cNvPr id="6" name="Rettangolo 5">
            <a:hlinkClick r:id="rId7"/>
            <a:extLst>
              <a:ext uri="{FF2B5EF4-FFF2-40B4-BE49-F238E27FC236}">
                <a16:creationId xmlns:a16="http://schemas.microsoft.com/office/drawing/2014/main" id="{527AA21F-A092-42A5-A6FE-2190E5DD2648}"/>
              </a:ext>
            </a:extLst>
          </p:cNvPr>
          <p:cNvSpPr/>
          <p:nvPr userDrawn="1"/>
        </p:nvSpPr>
        <p:spPr>
          <a:xfrm>
            <a:off x="4996080" y="4527933"/>
            <a:ext cx="4261906" cy="352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4536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211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egnaposto titolo 1">
            <a:extLst>
              <a:ext uri="{FF2B5EF4-FFF2-40B4-BE49-F238E27FC236}">
                <a16:creationId xmlns:a16="http://schemas.microsoft.com/office/drawing/2014/main" id="{0840778B-A386-4A4D-B75C-B1F3DEA31C56}"/>
              </a:ext>
            </a:extLst>
          </p:cNvPr>
          <p:cNvSpPr>
            <a:spLocks noGrp="1"/>
          </p:cNvSpPr>
          <p:nvPr>
            <p:ph type="title"/>
          </p:nvPr>
        </p:nvSpPr>
        <p:spPr>
          <a:xfrm>
            <a:off x="1224000" y="597600"/>
            <a:ext cx="10252800" cy="622800"/>
          </a:xfrm>
          <a:prstGeom prst="rect">
            <a:avLst/>
          </a:prstGeom>
        </p:spPr>
        <p:txBody>
          <a:bodyPr vert="horz" wrap="none" lIns="0" tIns="0" rIns="0" bIns="0" rtlCol="0" anchor="t" anchorCtr="0">
            <a:noAutofit/>
          </a:bodyPr>
          <a:lstStyle/>
          <a:p>
            <a:endParaRPr lang="en-GB" noProof="0" dirty="0"/>
          </a:p>
        </p:txBody>
      </p:sp>
      <p:sp>
        <p:nvSpPr>
          <p:cNvPr id="10" name="Segnaposto testo 2">
            <a:extLst>
              <a:ext uri="{FF2B5EF4-FFF2-40B4-BE49-F238E27FC236}">
                <a16:creationId xmlns:a16="http://schemas.microsoft.com/office/drawing/2014/main" id="{34EBC5E7-2289-4DE3-8888-8C49E478016E}"/>
              </a:ext>
            </a:extLst>
          </p:cNvPr>
          <p:cNvSpPr>
            <a:spLocks noGrp="1"/>
          </p:cNvSpPr>
          <p:nvPr>
            <p:ph type="body" idx="1"/>
          </p:nvPr>
        </p:nvSpPr>
        <p:spPr>
          <a:xfrm>
            <a:off x="1224000" y="1530000"/>
            <a:ext cx="10252800" cy="4636800"/>
          </a:xfrm>
          <a:prstGeom prst="rect">
            <a:avLst/>
          </a:prstGeom>
        </p:spPr>
        <p:txBody>
          <a:bodyPr vert="horz" lIns="0" tIns="45720" rIns="91440" bIns="45720" rtlCol="0">
            <a:noAutofit/>
          </a:bodyPr>
          <a:lstStyle/>
          <a:p>
            <a:pPr lvl="0"/>
            <a:endParaRPr lang="en-GB" noProof="0" dirty="0"/>
          </a:p>
        </p:txBody>
      </p:sp>
    </p:spTree>
    <p:extLst>
      <p:ext uri="{BB962C8B-B14F-4D97-AF65-F5344CB8AC3E}">
        <p14:creationId xmlns:p14="http://schemas.microsoft.com/office/powerpoint/2010/main" val="3322202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5" r:id="rId4"/>
  </p:sldLayoutIdLst>
  <p:txStyles>
    <p:titleStyle>
      <a:lvl1pPr algn="l" defTabSz="914377" rtl="0" eaLnBrk="1" latinLnBrk="0" hangingPunct="1">
        <a:lnSpc>
          <a:spcPct val="100000"/>
        </a:lnSpc>
        <a:spcBef>
          <a:spcPct val="0"/>
        </a:spcBef>
        <a:buNone/>
        <a:defRPr lang="it-IT" sz="3100" b="1" kern="1200" dirty="0">
          <a:solidFill>
            <a:srgbClr val="CC0000"/>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None/>
        <a:defRPr lang="it-IT" sz="2600" kern="1200" dirty="0">
          <a:solidFill>
            <a:srgbClr val="1E2F48"/>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7A3CBA05-329A-49F5-8BEA-0BB13E7B338D}"/>
              </a:ext>
            </a:extLst>
          </p:cNvPr>
          <p:cNvSpPr txBox="1">
            <a:spLocks/>
          </p:cNvSpPr>
          <p:nvPr/>
        </p:nvSpPr>
        <p:spPr>
          <a:xfrm>
            <a:off x="1143001" y="2744105"/>
            <a:ext cx="9905999" cy="189399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GB" sz="3600" b="1" dirty="0">
                <a:solidFill>
                  <a:srgbClr val="1E2F48"/>
                </a:solidFill>
                <a:latin typeface="Century Gothic" panose="020B0502020202020204" pitchFamily="34" charset="0"/>
              </a:rPr>
              <a:t>Recognising and Measuring the Economic and Social Value of Work in a Changing Society: the Centrality of Industrial Relations</a:t>
            </a:r>
          </a:p>
          <a:p>
            <a:pPr>
              <a:lnSpc>
                <a:spcPct val="100000"/>
              </a:lnSpc>
              <a:spcBef>
                <a:spcPts val="0"/>
              </a:spcBef>
            </a:pPr>
            <a:endParaRPr lang="en-GB" sz="3100" dirty="0">
              <a:solidFill>
                <a:srgbClr val="1E2F48"/>
              </a:solidFill>
              <a:latin typeface="Century Gothic" panose="020B0502020202020204" pitchFamily="34" charset="0"/>
              <a:cs typeface="Helvetica"/>
            </a:endParaRPr>
          </a:p>
        </p:txBody>
      </p:sp>
      <p:sp>
        <p:nvSpPr>
          <p:cNvPr id="7" name="Sottotitolo 2">
            <a:extLst>
              <a:ext uri="{FF2B5EF4-FFF2-40B4-BE49-F238E27FC236}">
                <a16:creationId xmlns:a16="http://schemas.microsoft.com/office/drawing/2014/main" id="{47ECE959-BE91-405A-88C2-324A1E73483E}"/>
              </a:ext>
            </a:extLst>
          </p:cNvPr>
          <p:cNvSpPr txBox="1">
            <a:spLocks/>
          </p:cNvSpPr>
          <p:nvPr/>
        </p:nvSpPr>
        <p:spPr>
          <a:xfrm>
            <a:off x="1143001" y="4781320"/>
            <a:ext cx="9905999" cy="1654655"/>
          </a:xfrm>
          <a:prstGeom prst="rect">
            <a:avLst/>
          </a:prstGeom>
        </p:spPr>
        <p:txBody>
          <a:bodyPr vert="horz" lIns="0" tIns="0" rIns="0" bIns="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14000"/>
              </a:lnSpc>
              <a:spcBef>
                <a:spcPts val="0"/>
              </a:spcBef>
              <a:buNone/>
            </a:pPr>
            <a:r>
              <a:rPr lang="en-GB" b="1" dirty="0">
                <a:solidFill>
                  <a:srgbClr val="808080"/>
                </a:solidFill>
                <a:latin typeface="Century Gothic" panose="020B0502020202020204" pitchFamily="34" charset="0"/>
                <a:cs typeface="Helvetica"/>
              </a:rPr>
              <a:t>Ilaria Armaroli</a:t>
            </a:r>
          </a:p>
          <a:p>
            <a:pPr marL="0" indent="0" algn="r">
              <a:lnSpc>
                <a:spcPct val="114000"/>
              </a:lnSpc>
              <a:spcBef>
                <a:spcPts val="0"/>
              </a:spcBef>
              <a:buNone/>
            </a:pPr>
            <a:r>
              <a:rPr lang="en-GB" sz="2400" dirty="0">
                <a:solidFill>
                  <a:srgbClr val="808080"/>
                </a:solidFill>
                <a:latin typeface="Century Gothic" panose="020B0502020202020204" pitchFamily="34" charset="0"/>
                <a:cs typeface="Helvetica"/>
              </a:rPr>
              <a:t>ADAPT Research Fellow</a:t>
            </a:r>
          </a:p>
          <a:p>
            <a:pPr marL="0" indent="0" algn="r">
              <a:lnSpc>
                <a:spcPct val="114000"/>
              </a:lnSpc>
              <a:spcBef>
                <a:spcPts val="0"/>
              </a:spcBef>
              <a:buNone/>
            </a:pPr>
            <a:r>
              <a:rPr lang="en-GB" sz="2400" i="1" dirty="0" err="1">
                <a:solidFill>
                  <a:srgbClr val="808080"/>
                </a:solidFill>
                <a:latin typeface="Century Gothic" panose="020B0502020202020204" pitchFamily="34" charset="0"/>
                <a:cs typeface="Helvetica"/>
              </a:rPr>
              <a:t>ilaria.armaroli@adapt.it</a:t>
            </a:r>
            <a:r>
              <a:rPr lang="en-GB" sz="2400" i="1" dirty="0">
                <a:solidFill>
                  <a:srgbClr val="808080"/>
                </a:solidFill>
                <a:latin typeface="Century Gothic" panose="020B0502020202020204" pitchFamily="34" charset="0"/>
                <a:cs typeface="Helvetica"/>
              </a:rPr>
              <a:t> </a:t>
            </a:r>
          </a:p>
          <a:p>
            <a:pPr marL="0" indent="0" algn="r">
              <a:lnSpc>
                <a:spcPct val="114000"/>
              </a:lnSpc>
              <a:spcBef>
                <a:spcPts val="0"/>
              </a:spcBef>
              <a:buNone/>
            </a:pPr>
            <a:r>
              <a:rPr lang="en-GB" sz="2400" i="1" dirty="0">
                <a:solidFill>
                  <a:srgbClr val="808080"/>
                </a:solidFill>
                <a:latin typeface="Century Gothic" panose="020B0502020202020204" pitchFamily="34" charset="0"/>
                <a:cs typeface="Helvetica"/>
              </a:rPr>
              <a:t>@</a:t>
            </a:r>
            <a:r>
              <a:rPr lang="en-GB" sz="2400" i="1" dirty="0" err="1">
                <a:solidFill>
                  <a:srgbClr val="808080"/>
                </a:solidFill>
                <a:latin typeface="Century Gothic" panose="020B0502020202020204" pitchFamily="34" charset="0"/>
                <a:cs typeface="Helvetica"/>
              </a:rPr>
              <a:t>ilaria_armaroli</a:t>
            </a:r>
            <a:endParaRPr lang="en-GB" sz="2400" i="1" dirty="0">
              <a:solidFill>
                <a:srgbClr val="808080"/>
              </a:solidFill>
              <a:latin typeface="Century Gothic" panose="020B0502020202020204" pitchFamily="34" charset="0"/>
              <a:cs typeface="Helvetica"/>
            </a:endParaRPr>
          </a:p>
        </p:txBody>
      </p:sp>
      <p:pic>
        <p:nvPicPr>
          <p:cNvPr id="8" name="Immagine 7">
            <a:extLst>
              <a:ext uri="{FF2B5EF4-FFF2-40B4-BE49-F238E27FC236}">
                <a16:creationId xmlns:a16="http://schemas.microsoft.com/office/drawing/2014/main" id="{7224192E-DB9B-4BDB-A6A8-AE6C009C4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640" y="6216264"/>
            <a:ext cx="270339" cy="219711"/>
          </a:xfrm>
          <a:prstGeom prst="rect">
            <a:avLst/>
          </a:prstGeom>
        </p:spPr>
      </p:pic>
      <p:sp>
        <p:nvSpPr>
          <p:cNvPr id="9" name="CasellaDiTesto 8">
            <a:extLst>
              <a:ext uri="{FF2B5EF4-FFF2-40B4-BE49-F238E27FC236}">
                <a16:creationId xmlns:a16="http://schemas.microsoft.com/office/drawing/2014/main" id="{40A0C470-E72E-4CC5-BED7-078779DFC072}"/>
              </a:ext>
            </a:extLst>
          </p:cNvPr>
          <p:cNvSpPr txBox="1"/>
          <p:nvPr/>
        </p:nvSpPr>
        <p:spPr>
          <a:xfrm>
            <a:off x="0" y="1319917"/>
            <a:ext cx="12191999" cy="620201"/>
          </a:xfrm>
          <a:prstGeom prst="rect">
            <a:avLst/>
          </a:prstGeom>
          <a:noFill/>
        </p:spPr>
        <p:txBody>
          <a:bodyPr wrap="square" lIns="0" tIns="0" rIns="0" bIns="0" rtlCol="0" anchor="ctr" anchorCtr="0">
            <a:noAutofit/>
          </a:bodyPr>
          <a:lstStyle/>
          <a:p>
            <a:pPr algn="ctr"/>
            <a:r>
              <a:rPr lang="en-GB" dirty="0">
                <a:solidFill>
                  <a:schemeClr val="bg1"/>
                </a:solidFill>
                <a:latin typeface="Century Gothic" panose="020B0502020202020204" pitchFamily="34" charset="0"/>
              </a:rPr>
              <a:t>25 November 2021 | </a:t>
            </a:r>
            <a:r>
              <a:rPr lang="en-GB" b="1" dirty="0">
                <a:solidFill>
                  <a:schemeClr val="bg1"/>
                </a:solidFill>
                <a:latin typeface="Century Gothic" panose="020B0502020202020204" pitchFamily="34" charset="0"/>
              </a:rPr>
              <a:t>WORK AND ITS VALUE</a:t>
            </a:r>
            <a:r>
              <a:rPr lang="en-GB" dirty="0">
                <a:solidFill>
                  <a:schemeClr val="bg1"/>
                </a:solidFill>
                <a:latin typeface="Century Gothic" panose="020B0502020202020204" pitchFamily="34" charset="0"/>
              </a:rPr>
              <a:t> | ADAPT-ILO</a:t>
            </a:r>
          </a:p>
        </p:txBody>
      </p:sp>
    </p:spTree>
    <p:extLst>
      <p:ext uri="{BB962C8B-B14F-4D97-AF65-F5344CB8AC3E}">
        <p14:creationId xmlns:p14="http://schemas.microsoft.com/office/powerpoint/2010/main" val="985339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92F5E1BB-F566-D346-94A1-B6A1874CE080}"/>
              </a:ext>
            </a:extLst>
          </p:cNvPr>
          <p:cNvSpPr txBox="1">
            <a:spLocks/>
          </p:cNvSpPr>
          <p:nvPr/>
        </p:nvSpPr>
        <p:spPr>
          <a:xfrm>
            <a:off x="1197595" y="798394"/>
            <a:ext cx="10250900" cy="5261212"/>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sz="3600" dirty="0"/>
              <a:t>‘</a:t>
            </a:r>
            <a:r>
              <a:rPr lang="en-US" sz="3600" dirty="0" err="1"/>
              <a:t>Labour</a:t>
            </a:r>
            <a:r>
              <a:rPr lang="en-US" sz="3600" dirty="0"/>
              <a:t> is only another name for a human activity which goes with life itself, which in its turn is not produced for sale but for entirely different reasons, nor can that activity be detached from the rest of life, be stored or mobilized’</a:t>
            </a:r>
          </a:p>
          <a:p>
            <a:pPr marL="0" indent="0">
              <a:lnSpc>
                <a:spcPct val="100000"/>
              </a:lnSpc>
              <a:spcBef>
                <a:spcPts val="400"/>
              </a:spcBef>
              <a:spcAft>
                <a:spcPts val="400"/>
              </a:spcAft>
              <a:buNone/>
            </a:pPr>
            <a:endParaRPr lang="en-US" dirty="0"/>
          </a:p>
          <a:p>
            <a:pPr marL="0" indent="0">
              <a:lnSpc>
                <a:spcPct val="100000"/>
              </a:lnSpc>
              <a:spcBef>
                <a:spcPts val="400"/>
              </a:spcBef>
              <a:spcAft>
                <a:spcPts val="400"/>
              </a:spcAft>
              <a:buNone/>
            </a:pPr>
            <a:r>
              <a:rPr lang="en-US" dirty="0"/>
              <a:t>(Polanyi (1957). </a:t>
            </a:r>
            <a:r>
              <a:rPr lang="en-US" i="1" dirty="0"/>
              <a:t>The Great </a:t>
            </a:r>
            <a:r>
              <a:rPr lang="en-US" i="1" dirty="0" err="1"/>
              <a:t>Tranformation</a:t>
            </a:r>
            <a:r>
              <a:rPr lang="en-US" dirty="0"/>
              <a:t>. Rinehart, p. 57)</a:t>
            </a:r>
            <a:r>
              <a:rPr lang="en-US" sz="3600" dirty="0"/>
              <a:t> </a:t>
            </a:r>
          </a:p>
          <a:p>
            <a:pPr marL="0" indent="0">
              <a:lnSpc>
                <a:spcPct val="100000"/>
              </a:lnSpc>
              <a:spcBef>
                <a:spcPts val="400"/>
              </a:spcBef>
              <a:spcAft>
                <a:spcPts val="400"/>
              </a:spcAft>
              <a:buNone/>
            </a:pPr>
            <a:endParaRPr lang="en-US" dirty="0"/>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339348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5A882AC7-C9A1-9A40-9A4D-B9827A1BEAC0}"/>
              </a:ext>
            </a:extLst>
          </p:cNvPr>
          <p:cNvSpPr txBox="1">
            <a:spLocks/>
          </p:cNvSpPr>
          <p:nvPr/>
        </p:nvSpPr>
        <p:spPr>
          <a:xfrm>
            <a:off x="1197595" y="494731"/>
            <a:ext cx="10250900" cy="5868538"/>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spcAft>
                <a:spcPts val="400"/>
              </a:spcAft>
            </a:pPr>
            <a:r>
              <a:rPr lang="en-US" dirty="0"/>
              <a:t>firstly, to acknowledge and strengthen the historically overlooked environmental value of work.</a:t>
            </a:r>
          </a:p>
          <a:p>
            <a:pPr>
              <a:lnSpc>
                <a:spcPct val="100000"/>
              </a:lnSpc>
              <a:spcBef>
                <a:spcPts val="400"/>
              </a:spcBef>
              <a:spcAft>
                <a:spcPts val="400"/>
              </a:spcAft>
            </a:pPr>
            <a:r>
              <a:rPr lang="en-US" dirty="0"/>
              <a:t>secondly, to offset the individualization trends in times of remote work, fragmented career path and rising periphery and multicultural workforce by enriching the social, relational and identity dimensions of paid work.</a:t>
            </a:r>
          </a:p>
          <a:p>
            <a:pPr>
              <a:lnSpc>
                <a:spcPct val="100000"/>
              </a:lnSpc>
              <a:spcBef>
                <a:spcPts val="400"/>
              </a:spcBef>
              <a:spcAft>
                <a:spcPts val="400"/>
              </a:spcAft>
            </a:pPr>
            <a:r>
              <a:rPr lang="en-US" dirty="0"/>
              <a:t>thirdly, to tackle the problems of low-paid work by finding new ways to assess the economic value of work.</a:t>
            </a:r>
          </a:p>
          <a:p>
            <a:pPr>
              <a:lnSpc>
                <a:spcPct val="100000"/>
              </a:lnSpc>
              <a:spcBef>
                <a:spcPts val="400"/>
              </a:spcBef>
              <a:spcAft>
                <a:spcPts val="400"/>
              </a:spcAft>
            </a:pPr>
            <a:r>
              <a:rPr lang="en-US" dirty="0"/>
              <a:t>fourthly, to acknowledge, respect and preserve reproductive and domestic work which is not market-mediated and yet extremely and increasingly functional, in age of demographic change, to our economy and societies.</a:t>
            </a:r>
          </a:p>
          <a:p>
            <a:pPr marL="0" indent="0">
              <a:lnSpc>
                <a:spcPct val="100000"/>
              </a:lnSpc>
              <a:spcBef>
                <a:spcPts val="400"/>
              </a:spcBef>
              <a:spcAft>
                <a:spcPts val="400"/>
              </a:spcAft>
              <a:buNone/>
            </a:pPr>
            <a:endParaRPr lang="en-US" dirty="0"/>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19746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C46066F-70B9-AA4E-B442-E695D950DF37}"/>
              </a:ext>
            </a:extLst>
          </p:cNvPr>
          <p:cNvPicPr>
            <a:picLocks noChangeAspect="1"/>
          </p:cNvPicPr>
          <p:nvPr/>
        </p:nvPicPr>
        <p:blipFill rotWithShape="1">
          <a:blip r:embed="rId2">
            <a:extLst>
              <a:ext uri="{28A0092B-C50C-407E-A947-70E740481C1C}">
                <a14:useLocalDpi xmlns:a14="http://schemas.microsoft.com/office/drawing/2010/main" val="0"/>
              </a:ext>
            </a:extLst>
          </a:blip>
          <a:srcRect b="1114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01744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7A2207EC-E6EF-E14A-994B-4E36E79F4E96}"/>
              </a:ext>
            </a:extLst>
          </p:cNvPr>
          <p:cNvSpPr txBox="1">
            <a:spLocks/>
          </p:cNvSpPr>
          <p:nvPr/>
        </p:nvSpPr>
        <p:spPr>
          <a:xfrm>
            <a:off x="1197595" y="494731"/>
            <a:ext cx="10250900" cy="5868538"/>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sz="3600" dirty="0"/>
              <a:t>Being not only a commodity exchanged for wages but a part of social life, human work ‘cannot be fully subsumed under contract or competition law, since social life is also cooperative, not for sale, and dependent on social norms that provide essential pre-contractual conditions of contract’</a:t>
            </a:r>
            <a:r>
              <a:rPr lang="it-IT" sz="3600" dirty="0"/>
              <a:t> </a:t>
            </a:r>
          </a:p>
          <a:p>
            <a:pPr marL="0" indent="0">
              <a:lnSpc>
                <a:spcPct val="100000"/>
              </a:lnSpc>
              <a:spcBef>
                <a:spcPts val="400"/>
              </a:spcBef>
              <a:spcAft>
                <a:spcPts val="400"/>
              </a:spcAft>
              <a:buNone/>
            </a:pPr>
            <a:endParaRPr lang="en-US" sz="3600" dirty="0"/>
          </a:p>
          <a:p>
            <a:pPr marL="0" indent="0">
              <a:lnSpc>
                <a:spcPct val="100000"/>
              </a:lnSpc>
              <a:spcBef>
                <a:spcPts val="400"/>
              </a:spcBef>
              <a:spcAft>
                <a:spcPts val="400"/>
              </a:spcAft>
              <a:buNone/>
            </a:pPr>
            <a:r>
              <a:rPr lang="en-US" dirty="0"/>
              <a:t>(Dukes &amp; </a:t>
            </a:r>
            <a:r>
              <a:rPr lang="en-US" dirty="0" err="1"/>
              <a:t>Streeck</a:t>
            </a:r>
            <a:r>
              <a:rPr lang="en-US" dirty="0"/>
              <a:t> (2020). </a:t>
            </a:r>
            <a:r>
              <a:rPr lang="en-US" dirty="0" err="1"/>
              <a:t>Labour</a:t>
            </a:r>
            <a:r>
              <a:rPr lang="en-US" dirty="0"/>
              <a:t> Constitutions and Occupational Communities: Social Norms and Legal Norms at Work. </a:t>
            </a:r>
            <a:r>
              <a:rPr lang="en-US" i="1" dirty="0"/>
              <a:t>Journal of Law and Society, 47</a:t>
            </a:r>
            <a:r>
              <a:rPr lang="en-US" dirty="0"/>
              <a:t>(4): p. 620)</a:t>
            </a:r>
            <a:r>
              <a:rPr lang="en-US" sz="3600" dirty="0"/>
              <a:t> </a:t>
            </a:r>
          </a:p>
          <a:p>
            <a:pPr marL="0" indent="0">
              <a:lnSpc>
                <a:spcPct val="100000"/>
              </a:lnSpc>
              <a:spcBef>
                <a:spcPts val="400"/>
              </a:spcBef>
              <a:spcAft>
                <a:spcPts val="400"/>
              </a:spcAft>
              <a:buNone/>
            </a:pPr>
            <a:endParaRPr lang="en-US" dirty="0"/>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124909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C46066F-70B9-AA4E-B442-E695D950DF37}"/>
              </a:ext>
            </a:extLst>
          </p:cNvPr>
          <p:cNvPicPr>
            <a:picLocks noChangeAspect="1"/>
          </p:cNvPicPr>
          <p:nvPr/>
        </p:nvPicPr>
        <p:blipFill rotWithShape="1">
          <a:blip r:embed="rId2">
            <a:extLst>
              <a:ext uri="{28A0092B-C50C-407E-A947-70E740481C1C}">
                <a14:useLocalDpi xmlns:a14="http://schemas.microsoft.com/office/drawing/2010/main" val="0"/>
              </a:ext>
            </a:extLst>
          </a:blip>
          <a:srcRect b="1114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98239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5A882AC7-C9A1-9A40-9A4D-B9827A1BEAC0}"/>
              </a:ext>
            </a:extLst>
          </p:cNvPr>
          <p:cNvSpPr txBox="1">
            <a:spLocks/>
          </p:cNvSpPr>
          <p:nvPr/>
        </p:nvSpPr>
        <p:spPr>
          <a:xfrm>
            <a:off x="1197595" y="494731"/>
            <a:ext cx="10250900" cy="5868538"/>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spcAft>
                <a:spcPts val="400"/>
              </a:spcAft>
            </a:pPr>
            <a:r>
              <a:rPr lang="en-US" dirty="0"/>
              <a:t>firstly, by treasuring and further cultivating the empirical method of early 20</a:t>
            </a:r>
            <a:r>
              <a:rPr lang="en-US" baseline="30000" dirty="0"/>
              <a:t>th</a:t>
            </a:r>
            <a:r>
              <a:rPr lang="en-US" dirty="0"/>
              <a:t>-century American institutionalists and therefore, by carefully </a:t>
            </a:r>
            <a:r>
              <a:rPr lang="en-US" dirty="0" err="1"/>
              <a:t>analysing</a:t>
            </a:r>
            <a:r>
              <a:rPr lang="en-US" dirty="0"/>
              <a:t> real-world actors and practices.</a:t>
            </a:r>
          </a:p>
          <a:p>
            <a:pPr>
              <a:lnSpc>
                <a:spcPct val="100000"/>
              </a:lnSpc>
              <a:spcBef>
                <a:spcPts val="400"/>
              </a:spcBef>
              <a:spcAft>
                <a:spcPts val="400"/>
              </a:spcAft>
            </a:pPr>
            <a:r>
              <a:rPr lang="en-US" dirty="0"/>
              <a:t>secondly, and partly connected with this, by acknowledging, embodying and voicing as many intellectual approaches and sensitivities to daily reality of work as possible.</a:t>
            </a:r>
          </a:p>
          <a:p>
            <a:pPr>
              <a:lnSpc>
                <a:spcPct val="100000"/>
              </a:lnSpc>
              <a:spcBef>
                <a:spcPts val="400"/>
              </a:spcBef>
              <a:spcAft>
                <a:spcPts val="400"/>
              </a:spcAft>
            </a:pPr>
            <a:r>
              <a:rPr lang="en-US" dirty="0"/>
              <a:t>thirdly, by valuing and </a:t>
            </a:r>
            <a:r>
              <a:rPr lang="en-US" dirty="0" err="1"/>
              <a:t>honouring</a:t>
            </a:r>
            <a:r>
              <a:rPr lang="en-US" dirty="0"/>
              <a:t> what was traditionally considered as both the strength and weakness of industrial relations (Edwards, 2005), which is the lack of a closed paradigm and yet the integration of multiple disciplines.</a:t>
            </a:r>
            <a:endParaRPr lang="en-US" sz="3600" dirty="0"/>
          </a:p>
          <a:p>
            <a:pPr marL="0" indent="0">
              <a:lnSpc>
                <a:spcPct val="100000"/>
              </a:lnSpc>
              <a:spcBef>
                <a:spcPts val="400"/>
              </a:spcBef>
              <a:spcAft>
                <a:spcPts val="400"/>
              </a:spcAft>
              <a:buNone/>
            </a:pPr>
            <a:endParaRPr lang="en-US" dirty="0"/>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106544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14C6D65D-D194-D34C-8F6F-9E5F4C208479}"/>
              </a:ext>
            </a:extLst>
          </p:cNvPr>
          <p:cNvSpPr txBox="1">
            <a:spLocks/>
          </p:cNvSpPr>
          <p:nvPr/>
        </p:nvSpPr>
        <p:spPr>
          <a:xfrm>
            <a:off x="1208884" y="1476864"/>
            <a:ext cx="10250900" cy="5868538"/>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spcAft>
                <a:spcPts val="400"/>
              </a:spcAft>
            </a:pPr>
            <a:r>
              <a:rPr lang="en-US" dirty="0"/>
              <a:t>fourthly, by taking up </a:t>
            </a:r>
            <a:r>
              <a:rPr lang="en-US" dirty="0" err="1"/>
              <a:t>Huzzard</a:t>
            </a:r>
            <a:r>
              <a:rPr lang="en-US" dirty="0"/>
              <a:t> and </a:t>
            </a:r>
            <a:r>
              <a:rPr lang="en-US" dirty="0" err="1"/>
              <a:t>Björkman’s</a:t>
            </a:r>
            <a:r>
              <a:rPr lang="en-US" dirty="0"/>
              <a:t> suggestion (2015) to engage with more interventionist approaches to industrial relations’ research. </a:t>
            </a:r>
          </a:p>
          <a:p>
            <a:pPr>
              <a:lnSpc>
                <a:spcPct val="100000"/>
              </a:lnSpc>
              <a:spcBef>
                <a:spcPts val="400"/>
              </a:spcBef>
              <a:spcAft>
                <a:spcPts val="400"/>
              </a:spcAft>
            </a:pPr>
            <a:r>
              <a:rPr lang="en-US" dirty="0"/>
              <a:t>fifthly, by adopting and enhancing an international perspective to the study of work in a </a:t>
            </a:r>
            <a:r>
              <a:rPr lang="en-US" dirty="0" err="1"/>
              <a:t>globalised</a:t>
            </a:r>
            <a:r>
              <a:rPr lang="en-US" dirty="0"/>
              <a:t> world. </a:t>
            </a:r>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27100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1AFD286B-A9B9-7149-A25A-3C75D9F04D91}"/>
              </a:ext>
            </a:extLst>
          </p:cNvPr>
          <p:cNvSpPr txBox="1">
            <a:spLocks/>
          </p:cNvSpPr>
          <p:nvPr/>
        </p:nvSpPr>
        <p:spPr>
          <a:xfrm>
            <a:off x="1197595" y="338667"/>
            <a:ext cx="10250900" cy="6024602"/>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sz="3600" dirty="0"/>
              <a:t>in the conviction that if industrial relations still serve a purpose in today changing society, this must be the promotion of a balanced, inclusive and sustainable approach to social development, which cannot but embed work, ‘consuming so much of our daylight hours, conferring income and status, and shaping life-chances in so many ways’</a:t>
            </a:r>
          </a:p>
          <a:p>
            <a:pPr marL="0" indent="0">
              <a:lnSpc>
                <a:spcPct val="100000"/>
              </a:lnSpc>
              <a:spcBef>
                <a:spcPts val="400"/>
              </a:spcBef>
              <a:spcAft>
                <a:spcPts val="400"/>
              </a:spcAft>
              <a:buNone/>
            </a:pPr>
            <a:endParaRPr lang="en-US" sz="3600" dirty="0"/>
          </a:p>
          <a:p>
            <a:pPr marL="0" indent="0">
              <a:lnSpc>
                <a:spcPct val="100000"/>
              </a:lnSpc>
              <a:spcBef>
                <a:spcPts val="400"/>
              </a:spcBef>
              <a:spcAft>
                <a:spcPts val="400"/>
              </a:spcAft>
              <a:buNone/>
            </a:pPr>
            <a:r>
              <a:rPr lang="en-US" dirty="0"/>
              <a:t>(Ackers (2002). Reframing employment relations: The case for neo-pluralism. </a:t>
            </a:r>
            <a:r>
              <a:rPr lang="en-US" i="1" dirty="0"/>
              <a:t>Industrial Relations Journal, 33</a:t>
            </a:r>
            <a:r>
              <a:rPr lang="en-US" dirty="0"/>
              <a:t>(1): p. 15)</a:t>
            </a:r>
            <a:r>
              <a:rPr lang="en-US" sz="3600" dirty="0"/>
              <a:t> </a:t>
            </a:r>
          </a:p>
          <a:p>
            <a:pPr marL="0" indent="0">
              <a:lnSpc>
                <a:spcPct val="100000"/>
              </a:lnSpc>
              <a:spcBef>
                <a:spcPts val="400"/>
              </a:spcBef>
              <a:spcAft>
                <a:spcPts val="400"/>
              </a:spcAft>
              <a:buNone/>
            </a:pPr>
            <a:endParaRPr lang="en-US" dirty="0"/>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148559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CEE5CD4-99A5-8A47-AD09-2E2A6F955920}"/>
              </a:ext>
            </a:extLst>
          </p:cNvPr>
          <p:cNvSpPr txBox="1"/>
          <p:nvPr/>
        </p:nvSpPr>
        <p:spPr>
          <a:xfrm>
            <a:off x="7727471" y="5511877"/>
            <a:ext cx="3300904" cy="553998"/>
          </a:xfrm>
          <a:prstGeom prst="rect">
            <a:avLst/>
          </a:prstGeom>
          <a:noFill/>
        </p:spPr>
        <p:txBody>
          <a:bodyPr wrap="none" rtlCol="0">
            <a:spAutoFit/>
          </a:bodyPr>
          <a:lstStyle/>
          <a:p>
            <a:r>
              <a:rPr lang="en-GB" sz="3000" dirty="0">
                <a:solidFill>
                  <a:srgbClr val="CC0000"/>
                </a:solidFill>
              </a:rPr>
              <a:t>@ADAPT_bulletin</a:t>
            </a:r>
          </a:p>
        </p:txBody>
      </p:sp>
      <p:pic>
        <p:nvPicPr>
          <p:cNvPr id="3" name="Immagine 2">
            <a:extLst>
              <a:ext uri="{FF2B5EF4-FFF2-40B4-BE49-F238E27FC236}">
                <a16:creationId xmlns:a16="http://schemas.microsoft.com/office/drawing/2014/main" id="{0FDD5E2A-84FA-D441-BC37-A09FE625579D}"/>
              </a:ext>
            </a:extLst>
          </p:cNvPr>
          <p:cNvPicPr>
            <a:picLocks noChangeAspect="1"/>
          </p:cNvPicPr>
          <p:nvPr/>
        </p:nvPicPr>
        <p:blipFill>
          <a:blip r:embed="rId2">
            <a:alphaModFix amt="89000"/>
          </a:blip>
          <a:stretch>
            <a:fillRect/>
          </a:stretch>
        </p:blipFill>
        <p:spPr>
          <a:xfrm>
            <a:off x="4910137" y="6065875"/>
            <a:ext cx="447675" cy="457849"/>
          </a:xfrm>
          <a:prstGeom prst="rect">
            <a:avLst/>
          </a:prstGeom>
          <a:effectLst>
            <a:reflection endPos="0" dist="50800" dir="5400000" sy="-100000" algn="bl" rotWithShape="0"/>
          </a:effectLst>
        </p:spPr>
      </p:pic>
      <p:sp>
        <p:nvSpPr>
          <p:cNvPr id="4" name="CasellaDiTesto 3">
            <a:extLst>
              <a:ext uri="{FF2B5EF4-FFF2-40B4-BE49-F238E27FC236}">
                <a16:creationId xmlns:a16="http://schemas.microsoft.com/office/drawing/2014/main" id="{F0962BA9-AA64-4C4E-9D17-5E18E7476FB9}"/>
              </a:ext>
            </a:extLst>
          </p:cNvPr>
          <p:cNvSpPr txBox="1"/>
          <p:nvPr/>
        </p:nvSpPr>
        <p:spPr>
          <a:xfrm>
            <a:off x="5314357" y="6017800"/>
            <a:ext cx="2536272" cy="553998"/>
          </a:xfrm>
          <a:prstGeom prst="rect">
            <a:avLst/>
          </a:prstGeom>
          <a:noFill/>
        </p:spPr>
        <p:txBody>
          <a:bodyPr wrap="square" rtlCol="0">
            <a:spAutoFit/>
          </a:bodyPr>
          <a:lstStyle/>
          <a:p>
            <a:r>
              <a:rPr lang="en-GB" sz="3000" dirty="0">
                <a:solidFill>
                  <a:srgbClr val="CC0000"/>
                </a:solidFill>
              </a:rPr>
              <a:t>@adaptland</a:t>
            </a:r>
          </a:p>
        </p:txBody>
      </p:sp>
    </p:spTree>
    <p:extLst>
      <p:ext uri="{BB962C8B-B14F-4D97-AF65-F5344CB8AC3E}">
        <p14:creationId xmlns:p14="http://schemas.microsoft.com/office/powerpoint/2010/main" val="387014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a:extLst>
              <a:ext uri="{FF2B5EF4-FFF2-40B4-BE49-F238E27FC236}">
                <a16:creationId xmlns:a16="http://schemas.microsoft.com/office/drawing/2014/main" id="{DE21AF61-0943-5941-997D-E8DE3EBD8A48}"/>
              </a:ext>
            </a:extLst>
          </p:cNvPr>
          <p:cNvSpPr txBox="1">
            <a:spLocks/>
          </p:cNvSpPr>
          <p:nvPr/>
        </p:nvSpPr>
        <p:spPr>
          <a:xfrm>
            <a:off x="1224891" y="797709"/>
            <a:ext cx="10250900" cy="5766863"/>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sz="3600" dirty="0"/>
              <a:t>‘The field </a:t>
            </a:r>
            <a:r>
              <a:rPr lang="en-US" sz="3600" i="1" dirty="0"/>
              <a:t>[of employment relations]</a:t>
            </a:r>
            <a:r>
              <a:rPr lang="en-US" sz="3600" dirty="0"/>
              <a:t> involves the study of employment, with a focus on how labor and management combine to create value and negotiate over its division, as well as how people experience the workplace’</a:t>
            </a:r>
          </a:p>
          <a:p>
            <a:pPr marL="0" indent="0">
              <a:lnSpc>
                <a:spcPct val="100000"/>
              </a:lnSpc>
              <a:spcBef>
                <a:spcPts val="400"/>
              </a:spcBef>
              <a:spcAft>
                <a:spcPts val="400"/>
              </a:spcAft>
              <a:buNone/>
            </a:pPr>
            <a:r>
              <a:rPr lang="en-US" dirty="0"/>
              <a:t> </a:t>
            </a:r>
          </a:p>
          <a:p>
            <a:pPr marL="0" indent="0">
              <a:lnSpc>
                <a:spcPct val="100000"/>
              </a:lnSpc>
              <a:spcBef>
                <a:spcPts val="400"/>
              </a:spcBef>
              <a:spcAft>
                <a:spcPts val="400"/>
              </a:spcAft>
              <a:buNone/>
            </a:pPr>
            <a:r>
              <a:rPr lang="en-US" dirty="0"/>
              <a:t>(</a:t>
            </a:r>
            <a:r>
              <a:rPr lang="en-US" dirty="0" err="1"/>
              <a:t>Doellgast</a:t>
            </a:r>
            <a:r>
              <a:rPr lang="en-US" dirty="0"/>
              <a:t>, Bidwell &amp; Colvin (2021). New directions in employment relations theory: Understanding fragmentation, identity, and legitimacy. </a:t>
            </a:r>
            <a:r>
              <a:rPr lang="en-US" i="1" dirty="0"/>
              <a:t>ILR Review, 74</a:t>
            </a:r>
            <a:r>
              <a:rPr lang="en-US" dirty="0"/>
              <a:t>(3): p. 556)</a:t>
            </a:r>
            <a:r>
              <a:rPr lang="it-IT" sz="2400" dirty="0"/>
              <a:t> </a:t>
            </a:r>
            <a:endParaRPr lang="en-GB" sz="2600" dirty="0">
              <a:solidFill>
                <a:srgbClr val="1E2F48"/>
              </a:solidFill>
              <a:latin typeface="Century Gothic" panose="020B0502020202020204" pitchFamily="34" charset="0"/>
              <a:cs typeface="Helvetica"/>
            </a:endParaRPr>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47308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C46066F-70B9-AA4E-B442-E695D950DF37}"/>
              </a:ext>
            </a:extLst>
          </p:cNvPr>
          <p:cNvPicPr>
            <a:picLocks noChangeAspect="1"/>
          </p:cNvPicPr>
          <p:nvPr/>
        </p:nvPicPr>
        <p:blipFill rotWithShape="1">
          <a:blip r:embed="rId2">
            <a:extLst>
              <a:ext uri="{28A0092B-C50C-407E-A947-70E740481C1C}">
                <a14:useLocalDpi xmlns:a14="http://schemas.microsoft.com/office/drawing/2010/main" val="0"/>
              </a:ext>
            </a:extLst>
          </a:blip>
          <a:srcRect b="1114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09599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A588253A-D3CB-E542-B13F-2F48B32F1610}"/>
              </a:ext>
            </a:extLst>
          </p:cNvPr>
          <p:cNvSpPr txBox="1">
            <a:spLocks/>
          </p:cNvSpPr>
          <p:nvPr/>
        </p:nvSpPr>
        <p:spPr>
          <a:xfrm>
            <a:off x="1224891" y="914400"/>
            <a:ext cx="10250900" cy="5238427"/>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sz="3600" dirty="0"/>
              <a:t>‘Human fulfillment is impossible outside of and apart from communal life’</a:t>
            </a:r>
          </a:p>
          <a:p>
            <a:pPr marL="0" indent="0">
              <a:lnSpc>
                <a:spcPct val="100000"/>
              </a:lnSpc>
              <a:spcBef>
                <a:spcPts val="400"/>
              </a:spcBef>
              <a:spcAft>
                <a:spcPts val="400"/>
              </a:spcAft>
              <a:buNone/>
            </a:pPr>
            <a:endParaRPr lang="en-US" sz="3600" dirty="0"/>
          </a:p>
          <a:p>
            <a:pPr marL="0" indent="0">
              <a:lnSpc>
                <a:spcPct val="100000"/>
              </a:lnSpc>
              <a:spcBef>
                <a:spcPts val="400"/>
              </a:spcBef>
              <a:spcAft>
                <a:spcPts val="400"/>
              </a:spcAft>
              <a:buNone/>
            </a:pPr>
            <a:r>
              <a:rPr lang="en-US" sz="3600" dirty="0"/>
              <a:t>‘… acceptance for a new conception of worker participation in unions as fulfillment through collective, self-governed experience’</a:t>
            </a:r>
          </a:p>
          <a:p>
            <a:pPr marL="0" indent="0">
              <a:lnSpc>
                <a:spcPct val="100000"/>
              </a:lnSpc>
              <a:spcBef>
                <a:spcPts val="400"/>
              </a:spcBef>
              <a:spcAft>
                <a:spcPts val="400"/>
              </a:spcAft>
              <a:buNone/>
            </a:pPr>
            <a:r>
              <a:rPr lang="en-US" dirty="0"/>
              <a:t> </a:t>
            </a:r>
          </a:p>
          <a:p>
            <a:pPr marL="0" indent="0">
              <a:lnSpc>
                <a:spcPct val="100000"/>
              </a:lnSpc>
              <a:spcBef>
                <a:spcPts val="400"/>
              </a:spcBef>
              <a:spcAft>
                <a:spcPts val="400"/>
              </a:spcAft>
              <a:buNone/>
            </a:pPr>
            <a:r>
              <a:rPr lang="en-US" dirty="0"/>
              <a:t>(</a:t>
            </a:r>
            <a:r>
              <a:rPr lang="en-US" dirty="0" err="1"/>
              <a:t>Klare</a:t>
            </a:r>
            <a:r>
              <a:rPr lang="en-US" dirty="0"/>
              <a:t> (1982). The public/private distinction in </a:t>
            </a:r>
            <a:r>
              <a:rPr lang="en-US" dirty="0" err="1"/>
              <a:t>labour</a:t>
            </a:r>
            <a:r>
              <a:rPr lang="en-US" dirty="0"/>
              <a:t> law. University of Pennsylvania Law Review, 130: pp. 1419; 1421)</a:t>
            </a:r>
            <a:r>
              <a:rPr lang="it-IT" sz="2400" dirty="0"/>
              <a:t> </a:t>
            </a:r>
            <a:endParaRPr lang="en-GB" sz="2600" dirty="0">
              <a:solidFill>
                <a:srgbClr val="1E2F48"/>
              </a:solidFill>
              <a:latin typeface="Century Gothic" panose="020B0502020202020204" pitchFamily="34" charset="0"/>
              <a:cs typeface="Helvetica"/>
            </a:endParaRPr>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373311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930795A4-F7C7-524D-9B84-29B276068E12}"/>
              </a:ext>
            </a:extLst>
          </p:cNvPr>
          <p:cNvSpPr txBox="1">
            <a:spLocks/>
          </p:cNvSpPr>
          <p:nvPr/>
        </p:nvSpPr>
        <p:spPr>
          <a:xfrm>
            <a:off x="1224891" y="641445"/>
            <a:ext cx="10250900" cy="5943600"/>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sz="3600" dirty="0"/>
              <a:t>Recalling John W. Budd’s famous </a:t>
            </a:r>
            <a:r>
              <a:rPr lang="en-US" sz="3600" dirty="0" err="1"/>
              <a:t>conceptualisations</a:t>
            </a:r>
            <a:r>
              <a:rPr lang="en-US" sz="3600" dirty="0"/>
              <a:t> of work, industrial relations have served for a long time to release work from being just a </a:t>
            </a:r>
            <a:r>
              <a:rPr lang="en-US" sz="3600" b="1" dirty="0"/>
              <a:t>curse</a:t>
            </a:r>
            <a:r>
              <a:rPr lang="en-US" sz="3600" dirty="0"/>
              <a:t>, a necessary burden for human survival and maintenance, and a </a:t>
            </a:r>
            <a:r>
              <a:rPr lang="en-US" sz="3600" b="1" dirty="0"/>
              <a:t>commodity</a:t>
            </a:r>
            <a:r>
              <a:rPr lang="en-US" sz="3600" dirty="0"/>
              <a:t>, an abstract quantity of productive effort which can be bought and sold in the market. </a:t>
            </a:r>
          </a:p>
          <a:p>
            <a:pPr marL="0" indent="0">
              <a:lnSpc>
                <a:spcPct val="100000"/>
              </a:lnSpc>
              <a:spcBef>
                <a:spcPts val="400"/>
              </a:spcBef>
              <a:spcAft>
                <a:spcPts val="400"/>
              </a:spcAft>
              <a:buNone/>
            </a:pPr>
            <a:endParaRPr lang="en-US" dirty="0"/>
          </a:p>
          <a:p>
            <a:pPr marL="0" indent="0">
              <a:lnSpc>
                <a:spcPct val="100000"/>
              </a:lnSpc>
              <a:spcBef>
                <a:spcPts val="400"/>
              </a:spcBef>
              <a:spcAft>
                <a:spcPts val="400"/>
              </a:spcAft>
              <a:buNone/>
            </a:pPr>
            <a:r>
              <a:rPr lang="en-US" dirty="0"/>
              <a:t>(Budd (2011). </a:t>
            </a:r>
            <a:r>
              <a:rPr lang="en-US" i="1" dirty="0"/>
              <a:t>The Thoughts of Work</a:t>
            </a:r>
            <a:r>
              <a:rPr lang="en-US" dirty="0"/>
              <a:t>. Cornell University Press)</a:t>
            </a:r>
            <a:r>
              <a:rPr lang="it-IT" sz="2400" dirty="0"/>
              <a:t> </a:t>
            </a:r>
            <a:endParaRPr lang="en-GB" sz="2600" dirty="0">
              <a:solidFill>
                <a:srgbClr val="1E2F48"/>
              </a:solidFill>
              <a:latin typeface="Century Gothic" panose="020B0502020202020204" pitchFamily="34" charset="0"/>
              <a:cs typeface="Helvetica"/>
            </a:endParaRPr>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358843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C46066F-70B9-AA4E-B442-E695D950DF37}"/>
              </a:ext>
            </a:extLst>
          </p:cNvPr>
          <p:cNvPicPr>
            <a:picLocks noChangeAspect="1"/>
          </p:cNvPicPr>
          <p:nvPr/>
        </p:nvPicPr>
        <p:blipFill rotWithShape="1">
          <a:blip r:embed="rId2">
            <a:extLst>
              <a:ext uri="{28A0092B-C50C-407E-A947-70E740481C1C}">
                <a14:useLocalDpi xmlns:a14="http://schemas.microsoft.com/office/drawing/2010/main" val="0"/>
              </a:ext>
            </a:extLst>
          </a:blip>
          <a:srcRect b="1114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10041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9EC2A1EC-E84E-764F-86C4-10AA56882129}"/>
              </a:ext>
            </a:extLst>
          </p:cNvPr>
          <p:cNvSpPr txBox="1">
            <a:spLocks/>
          </p:cNvSpPr>
          <p:nvPr/>
        </p:nvSpPr>
        <p:spPr>
          <a:xfrm>
            <a:off x="1197595" y="163774"/>
            <a:ext cx="10250900" cy="6564572"/>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sz="3600" dirty="0"/>
              <a:t>‘Corals build islands and continents by reconstructing coasts broken up by the incessant action of the waves; insects transmit plant pollen while retaining much of the plant life; the condor and the hyena purify the environment of unburied corpses; other animals remove debris, others make honey and wax, other silk, and so on. The mission of life is so immense and essential that the Earth is preserved thanks to life embracing the globe with a layer equivalent to the atmosphere.’ </a:t>
            </a:r>
          </a:p>
          <a:p>
            <a:pPr marL="0" indent="0">
              <a:lnSpc>
                <a:spcPct val="100000"/>
              </a:lnSpc>
              <a:spcBef>
                <a:spcPts val="400"/>
              </a:spcBef>
              <a:spcAft>
                <a:spcPts val="400"/>
              </a:spcAft>
              <a:buNone/>
            </a:pPr>
            <a:endParaRPr lang="en-US" dirty="0"/>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192797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E7B59668-320F-734B-8273-BC50BAD7D5AD}"/>
              </a:ext>
            </a:extLst>
          </p:cNvPr>
          <p:cNvSpPr txBox="1">
            <a:spLocks/>
          </p:cNvSpPr>
          <p:nvPr/>
        </p:nvSpPr>
        <p:spPr>
          <a:xfrm>
            <a:off x="1197595" y="464024"/>
            <a:ext cx="10250900" cy="6059606"/>
          </a:xfrm>
          <a:prstGeom prst="rect">
            <a:avLst/>
          </a:prstGeom>
        </p:spPr>
        <p:txBody>
          <a:bodyPr vert="horz"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None/>
            </a:pPr>
            <a:r>
              <a:rPr lang="en-US" sz="3600" dirty="0"/>
              <a:t>‘… Animals produce more than what their needs require; their activity always results in a surplus which is immensely greater than the direct needs of conservation. Therefore, they are all workers of the universe and observers of universal laws. Man, worker par excellence, cannot escape from these </a:t>
            </a:r>
            <a:r>
              <a:rPr lang="en-US" sz="3600" i="1" dirty="0"/>
              <a:t>[laws]</a:t>
            </a:r>
            <a:r>
              <a:rPr lang="en-US" sz="3600" dirty="0"/>
              <a:t>’</a:t>
            </a:r>
          </a:p>
          <a:p>
            <a:pPr marL="0" indent="0">
              <a:lnSpc>
                <a:spcPct val="100000"/>
              </a:lnSpc>
              <a:spcBef>
                <a:spcPts val="400"/>
              </a:spcBef>
              <a:spcAft>
                <a:spcPts val="400"/>
              </a:spcAft>
              <a:buNone/>
            </a:pPr>
            <a:endParaRPr lang="en-US" sz="3600" dirty="0"/>
          </a:p>
          <a:p>
            <a:pPr marL="0" indent="0">
              <a:lnSpc>
                <a:spcPct val="100000"/>
              </a:lnSpc>
              <a:spcBef>
                <a:spcPts val="400"/>
              </a:spcBef>
              <a:spcAft>
                <a:spcPts val="400"/>
              </a:spcAft>
              <a:buNone/>
            </a:pPr>
            <a:r>
              <a:rPr lang="en-US" dirty="0"/>
              <a:t>Personal translation from Montessori (1936). </a:t>
            </a:r>
            <a:r>
              <a:rPr lang="en-US" i="1" dirty="0"/>
              <a:t>Il </a:t>
            </a:r>
            <a:r>
              <a:rPr lang="en-US" i="1" dirty="0" err="1"/>
              <a:t>segreto</a:t>
            </a:r>
            <a:r>
              <a:rPr lang="en-US" i="1" dirty="0"/>
              <a:t> </a:t>
            </a:r>
            <a:r>
              <a:rPr lang="en-US" i="1" dirty="0" err="1"/>
              <a:t>dell’infanzia</a:t>
            </a:r>
            <a:r>
              <a:rPr lang="en-US" dirty="0"/>
              <a:t>. </a:t>
            </a:r>
            <a:r>
              <a:rPr lang="en-US" dirty="0" err="1"/>
              <a:t>Garzanti</a:t>
            </a:r>
            <a:r>
              <a:rPr lang="en-US" dirty="0"/>
              <a:t>, pp. 200-201)</a:t>
            </a:r>
            <a:r>
              <a:rPr lang="en-US" sz="3600" dirty="0"/>
              <a:t> </a:t>
            </a:r>
          </a:p>
          <a:p>
            <a:pPr marL="0" indent="0">
              <a:lnSpc>
                <a:spcPct val="100000"/>
              </a:lnSpc>
              <a:spcBef>
                <a:spcPts val="400"/>
              </a:spcBef>
              <a:spcAft>
                <a:spcPts val="400"/>
              </a:spcAft>
              <a:buNone/>
            </a:pPr>
            <a:endParaRPr lang="en-US" dirty="0"/>
          </a:p>
          <a:p>
            <a:pPr marL="0" indent="0">
              <a:lnSpc>
                <a:spcPct val="100000"/>
              </a:lnSpc>
              <a:spcBef>
                <a:spcPts val="400"/>
              </a:spcBef>
              <a:spcAft>
                <a:spcPts val="400"/>
              </a:spcAft>
              <a:buNone/>
            </a:pPr>
            <a:endParaRPr lang="it-IT" sz="2600" dirty="0">
              <a:solidFill>
                <a:srgbClr val="1E2F48"/>
              </a:solidFill>
              <a:latin typeface="Century Gothic" panose="020B0502020202020204" pitchFamily="34" charset="0"/>
              <a:cs typeface="Helvetica"/>
            </a:endParaRPr>
          </a:p>
        </p:txBody>
      </p:sp>
    </p:spTree>
    <p:extLst>
      <p:ext uri="{BB962C8B-B14F-4D97-AF65-F5344CB8AC3E}">
        <p14:creationId xmlns:p14="http://schemas.microsoft.com/office/powerpoint/2010/main" val="336364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C46066F-70B9-AA4E-B442-E695D950DF37}"/>
              </a:ext>
            </a:extLst>
          </p:cNvPr>
          <p:cNvPicPr>
            <a:picLocks noChangeAspect="1"/>
          </p:cNvPicPr>
          <p:nvPr/>
        </p:nvPicPr>
        <p:blipFill rotWithShape="1">
          <a:blip r:embed="rId2">
            <a:extLst>
              <a:ext uri="{28A0092B-C50C-407E-A947-70E740481C1C}">
                <a14:useLocalDpi xmlns:a14="http://schemas.microsoft.com/office/drawing/2010/main" val="0"/>
              </a:ext>
            </a:extLst>
          </a:blip>
          <a:srcRect b="1114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675814075"/>
      </p:ext>
    </p:extLst>
  </p:cSld>
  <p:clrMapOvr>
    <a:masterClrMapping/>
  </p:clrMapOvr>
</p:sld>
</file>

<file path=ppt/theme/theme1.xml><?xml version="1.0" encoding="utf-8"?>
<a:theme xmlns:a="http://schemas.openxmlformats.org/drawingml/2006/main" name="Tema_ADAPT_01_EN_16_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3020</TotalTime>
  <Words>895</Words>
  <Application>Microsoft Macintosh PowerPoint</Application>
  <PresentationFormat>Widescreen</PresentationFormat>
  <Paragraphs>41</Paragraphs>
  <Slides>18</Slides>
  <Notes>0</Notes>
  <HiddenSlides>4</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Century Gothic</vt:lpstr>
      <vt:lpstr>Tema_ADAPT_01_EN_16_9</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Maddalena Magni</dc:creator>
  <cp:lastModifiedBy>Ilaria Armaroli</cp:lastModifiedBy>
  <cp:revision>45</cp:revision>
  <dcterms:created xsi:type="dcterms:W3CDTF">2021-07-09T10:38:08Z</dcterms:created>
  <dcterms:modified xsi:type="dcterms:W3CDTF">2021-11-22T06:34:51Z</dcterms:modified>
</cp:coreProperties>
</file>